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7" r:id="rId1"/>
  </p:sldMasterIdLst>
  <p:notesMasterIdLst>
    <p:notesMasterId r:id="rId25"/>
  </p:notesMasterIdLst>
  <p:handoutMasterIdLst>
    <p:handoutMasterId r:id="rId26"/>
  </p:handoutMasterIdLst>
  <p:sldIdLst>
    <p:sldId id="289" r:id="rId2"/>
    <p:sldId id="257" r:id="rId3"/>
    <p:sldId id="282" r:id="rId4"/>
    <p:sldId id="288" r:id="rId5"/>
    <p:sldId id="281" r:id="rId6"/>
    <p:sldId id="279" r:id="rId7"/>
    <p:sldId id="275" r:id="rId8"/>
    <p:sldId id="264" r:id="rId9"/>
    <p:sldId id="277" r:id="rId10"/>
    <p:sldId id="292" r:id="rId11"/>
    <p:sldId id="291" r:id="rId12"/>
    <p:sldId id="287" r:id="rId13"/>
    <p:sldId id="308" r:id="rId14"/>
    <p:sldId id="309" r:id="rId15"/>
    <p:sldId id="305" r:id="rId16"/>
    <p:sldId id="307" r:id="rId17"/>
    <p:sldId id="304" r:id="rId18"/>
    <p:sldId id="306" r:id="rId19"/>
    <p:sldId id="284" r:id="rId20"/>
    <p:sldId id="270" r:id="rId21"/>
    <p:sldId id="268" r:id="rId22"/>
    <p:sldId id="261" r:id="rId23"/>
    <p:sldId id="280"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96" d="100"/>
          <a:sy n="96" d="100"/>
        </p:scale>
        <p:origin x="-1128"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handoutMaster" Target="handoutMasters/handout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52C8EBD-96C7-3144-89DC-15EA6D9482F8}" type="datetimeFigureOut">
              <a:rPr lang="en-US" smtClean="0"/>
              <a:t>11/30/16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F4FF1D6-F8BF-4142-ADC9-C56DA4A99344}" type="slidenum">
              <a:rPr lang="en-US" smtClean="0"/>
              <a:t>‹#›</a:t>
            </a:fld>
            <a:endParaRPr lang="en-US"/>
          </a:p>
        </p:txBody>
      </p:sp>
    </p:spTree>
    <p:extLst>
      <p:ext uri="{BB962C8B-B14F-4D97-AF65-F5344CB8AC3E}">
        <p14:creationId xmlns:p14="http://schemas.microsoft.com/office/powerpoint/2010/main" val="173219929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F8E477F-9BB3-4444-AF9A-E00325205615}" type="datetimeFigureOut">
              <a:rPr lang="en-US" smtClean="0"/>
              <a:t>11/30/16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302F090-46A5-A143-812F-CA39D7E3AA26}" type="slidenum">
              <a:rPr lang="en-US" smtClean="0"/>
              <a:t>‹#›</a:t>
            </a:fld>
            <a:endParaRPr lang="en-US"/>
          </a:p>
        </p:txBody>
      </p:sp>
    </p:spTree>
    <p:extLst>
      <p:ext uri="{BB962C8B-B14F-4D97-AF65-F5344CB8AC3E}">
        <p14:creationId xmlns:p14="http://schemas.microsoft.com/office/powerpoint/2010/main" val="420184108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Shape 412"/>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413" name="Shape 4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Shape 535"/>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536" name="Shape 5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 See more at: http://</a:t>
            </a:r>
            <a:r>
              <a:rPr lang="en-US" dirty="0" err="1" smtClean="0"/>
              <a:t>timbertrails.tv</a:t>
            </a:r>
            <a:r>
              <a:rPr lang="en-US" dirty="0" smtClean="0"/>
              <a:t>/Government-HUD-Rule-Could-Prohibit-Use-of-Tiny-House-as-Dwelling-Domicile-Primary-Residence#sthash.kqBOzfY0.dpuf</a:t>
            </a:r>
          </a:p>
          <a:p>
            <a:endParaRPr lang="en-US" dirty="0"/>
          </a:p>
        </p:txBody>
      </p:sp>
      <p:sp>
        <p:nvSpPr>
          <p:cNvPr id="4" name="Slide Number Placeholder 3"/>
          <p:cNvSpPr>
            <a:spLocks noGrp="1"/>
          </p:cNvSpPr>
          <p:nvPr>
            <p:ph type="sldNum" sz="quarter" idx="10"/>
          </p:nvPr>
        </p:nvSpPr>
        <p:spPr/>
        <p:txBody>
          <a:bodyPr/>
          <a:lstStyle/>
          <a:p>
            <a:fld id="{8302F090-46A5-A143-812F-CA39D7E3AA26}" type="slidenum">
              <a:rPr lang="en-US" smtClean="0"/>
              <a:t>19</a:t>
            </a:fld>
            <a:endParaRPr lang="en-US"/>
          </a:p>
        </p:txBody>
      </p:sp>
    </p:spTree>
    <p:extLst>
      <p:ext uri="{BB962C8B-B14F-4D97-AF65-F5344CB8AC3E}">
        <p14:creationId xmlns:p14="http://schemas.microsoft.com/office/powerpoint/2010/main" val="965413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3698842-5E29-5142-8606-1CDC5853F00D}" type="datetime1">
              <a:rPr lang="en-US" smtClean="0"/>
              <a:t>11/30/16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12067748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8CD476-8DEA-F744-8DD6-2CCFC3A466E6}" type="datetime1">
              <a:rPr lang="en-US" smtClean="0"/>
              <a:t>11/30/16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2831812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5C7B2D-E589-384E-BC0E-732BE170A3F0}" type="datetime1">
              <a:rPr lang="en-US" smtClean="0"/>
              <a:t>11/30/16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1122223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30DBE5-9E78-824C-9AE9-9C6B03E62421}" type="datetime1">
              <a:rPr lang="en-US" smtClean="0"/>
              <a:t>11/30/16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3499591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2838CC-D52E-EE4B-9438-EBDE23E9511C}" type="datetime1">
              <a:rPr lang="en-US" smtClean="0"/>
              <a:t>11/30/16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39765980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9214976-5DD1-E947-8023-41C9202B8016}" type="datetime1">
              <a:rPr lang="en-US" smtClean="0"/>
              <a:t>11/30/16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3556337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E7842F8-8555-D346-8EA2-EEE18ED42511}" type="datetime1">
              <a:rPr lang="en-US" smtClean="0"/>
              <a:t>11/30/16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3159460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12D77F7-FF53-B846-8643-180C7BF6AF31}" type="datetime1">
              <a:rPr lang="en-US" smtClean="0"/>
              <a:t>11/30/16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3544925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288E72-B1A1-1948-B90E-CC2CA4C0695B}" type="datetime1">
              <a:rPr lang="en-US" smtClean="0"/>
              <a:t>11/30/16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19890820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1059A-C722-0E45-ACA2-5A97562336FB}" type="datetime1">
              <a:rPr lang="en-US" smtClean="0"/>
              <a:t>11/30/16</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2668981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10D7AF-4FEC-FC4D-9C51-CFCFE2002F93}" type="datetime1">
              <a:rPr lang="en-US" smtClean="0"/>
              <a:t>11/30/16</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237998688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917F5D-8621-6449-BC0A-F6C7D69DEFFD}" type="datetime1">
              <a:rPr lang="en-US" smtClean="0"/>
              <a:t>11/30/16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1FC063-5EA9-49AF-AFAF-D68C9E82B23B}" type="slidenum">
              <a:rPr lang="en-US" smtClean="0"/>
              <a:pPr/>
              <a:t>‹#›</a:t>
            </a:fld>
            <a:endParaRPr lang="en-US" dirty="0"/>
          </a:p>
        </p:txBody>
      </p:sp>
    </p:spTree>
    <p:extLst>
      <p:ext uri="{BB962C8B-B14F-4D97-AF65-F5344CB8AC3E}">
        <p14:creationId xmlns:p14="http://schemas.microsoft.com/office/powerpoint/2010/main" val="59138344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1.png"/><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media/image14.jpg"/><Relationship Id="rId5" Type="http://schemas.openxmlformats.org/officeDocument/2006/relationships/image" Target="../media/image15.jpg"/><Relationship Id="rId6" Type="http://schemas.openxmlformats.org/officeDocument/2006/relationships/image" Target="../media/image16.jp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user/davidboje" TargetMode="External"/><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hyperlink" Target="https://www.youtube.com/watch?v=MFnWktKbsoo"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hyperlink" Target="mailto:David@davidboje.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David@davidboje.com" TargetMode="Externa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chemeClr val="accent2">
                    <a:lumMod val="75000"/>
                  </a:schemeClr>
                </a:solidFill>
                <a:latin typeface="Times New Roman" panose="02020603050405020304" pitchFamily="18" charset="0"/>
                <a:cs typeface="Times New Roman" panose="02020603050405020304" pitchFamily="18" charset="0"/>
              </a:rPr>
              <a:t>VETERANS’ ECO-</a:t>
            </a:r>
            <a:r>
              <a:rPr lang="en-US" b="1" dirty="0" smtClean="0">
                <a:solidFill>
                  <a:schemeClr val="accent2">
                    <a:lumMod val="75000"/>
                  </a:schemeClr>
                </a:solidFill>
                <a:latin typeface="Times New Roman" panose="02020603050405020304" pitchFamily="18" charset="0"/>
                <a:cs typeface="Times New Roman" panose="02020603050405020304" pitchFamily="18" charset="0"/>
              </a:rPr>
              <a:t>VILLAGES of Las Cruces, New Mexico</a:t>
            </a:r>
            <a:r>
              <a:rPr lang="en-US" dirty="0">
                <a:solidFill>
                  <a:schemeClr val="accent2">
                    <a:lumMod val="75000"/>
                  </a:schemeClr>
                </a:solidFill>
              </a:rPr>
              <a:t/>
            </a:r>
            <a:br>
              <a:rPr lang="en-US" dirty="0">
                <a:solidFill>
                  <a:schemeClr val="accent2">
                    <a:lumMod val="75000"/>
                  </a:schemeClr>
                </a:solidFill>
              </a:rPr>
            </a:br>
            <a:endParaRPr lang="en-US" dirty="0">
              <a:solidFill>
                <a:schemeClr val="accent2">
                  <a:lumMod val="75000"/>
                </a:schemeClr>
              </a:solidFill>
            </a:endParaRPr>
          </a:p>
        </p:txBody>
      </p:sp>
      <p:sp>
        <p:nvSpPr>
          <p:cNvPr id="3" name="Content Placeholder 2"/>
          <p:cNvSpPr>
            <a:spLocks noGrp="1"/>
          </p:cNvSpPr>
          <p:nvPr>
            <p:ph idx="1"/>
          </p:nvPr>
        </p:nvSpPr>
        <p:spPr>
          <a:xfrm>
            <a:off x="457200" y="2060316"/>
            <a:ext cx="8380650" cy="4613033"/>
          </a:xfrm>
        </p:spPr>
        <p:txBody>
          <a:bodyPr/>
          <a:lstStyle/>
          <a:p>
            <a:pPr marL="0" indent="0" algn="ctr">
              <a:buNone/>
            </a:pPr>
            <a:r>
              <a:rPr lang="en-US" dirty="0" smtClean="0">
                <a:latin typeface="Times New Roman" panose="02020603050405020304" pitchFamily="18" charset="0"/>
                <a:cs typeface="Times New Roman" panose="02020603050405020304" pitchFamily="18" charset="0"/>
              </a:rPr>
              <a:t>Phase One Target: Student Veterans &amp; Families at New Mexico State University for Eco-Village</a:t>
            </a:r>
          </a:p>
          <a:p>
            <a:pPr marL="0" indent="0" algn="ctr">
              <a:buNone/>
            </a:pPr>
            <a:r>
              <a:rPr lang="en-US" dirty="0" smtClean="0">
                <a:solidFill>
                  <a:schemeClr val="tx2">
                    <a:lumMod val="60000"/>
                    <a:lumOff val="40000"/>
                  </a:schemeClr>
                </a:solidFill>
                <a:latin typeface="Times New Roman" panose="02020603050405020304" pitchFamily="18" charset="0"/>
                <a:cs typeface="Times New Roman" panose="02020603050405020304" pitchFamily="18" charset="0"/>
              </a:rPr>
              <a:t>Phase Two Target: Burn Lake City-owned property for Veteran-Homeless &amp; General-Homeless Eco-Village</a:t>
            </a:r>
          </a:p>
          <a:p>
            <a:pPr marL="0" indent="0" algn="ctr">
              <a:buNone/>
            </a:pPr>
            <a:endParaRPr lang="en-US" dirty="0"/>
          </a:p>
          <a:p>
            <a:pPr marL="0" indent="0" algn="ctr">
              <a:buNone/>
            </a:pPr>
            <a:endParaRPr lang="en-US" dirty="0"/>
          </a:p>
          <a:p>
            <a:pPr marL="0" indent="0">
              <a:buNone/>
            </a:pP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5071" y="4610166"/>
            <a:ext cx="2091356" cy="1656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651FC063-5EA9-49AF-AFAF-D68C9E82B23B}" type="slidenum">
              <a:rPr lang="en-US" smtClean="0"/>
              <a:pPr/>
              <a:t>1</a:t>
            </a:fld>
            <a:endParaRPr lang="en-US"/>
          </a:p>
        </p:txBody>
      </p:sp>
      <p:sp>
        <p:nvSpPr>
          <p:cNvPr id="5" name="TextBox 4"/>
          <p:cNvSpPr txBox="1"/>
          <p:nvPr/>
        </p:nvSpPr>
        <p:spPr>
          <a:xfrm>
            <a:off x="1723509" y="1539082"/>
            <a:ext cx="5701839" cy="369332"/>
          </a:xfrm>
          <a:prstGeom prst="rect">
            <a:avLst/>
          </a:prstGeom>
          <a:noFill/>
        </p:spPr>
        <p:txBody>
          <a:bodyPr wrap="square" rtlCol="0">
            <a:spAutoFit/>
          </a:bodyPr>
          <a:lstStyle/>
          <a:p>
            <a:r>
              <a:rPr lang="en-US" dirty="0" smtClean="0"/>
              <a:t>For NMSU BOARD OF REGENTS </a:t>
            </a:r>
            <a:r>
              <a:rPr lang="mr-IN" dirty="0" smtClean="0"/>
              <a:t>–</a:t>
            </a:r>
            <a:r>
              <a:rPr lang="en-US" dirty="0" smtClean="0"/>
              <a:t> Real Estate </a:t>
            </a:r>
            <a:r>
              <a:rPr lang="en-US" dirty="0" err="1" smtClean="0"/>
              <a:t>Committe</a:t>
            </a:r>
            <a:endParaRPr lang="en-US" dirty="0"/>
          </a:p>
        </p:txBody>
      </p:sp>
    </p:spTree>
    <p:extLst>
      <p:ext uri="{BB962C8B-B14F-4D97-AF65-F5344CB8AC3E}">
        <p14:creationId xmlns:p14="http://schemas.microsoft.com/office/powerpoint/2010/main" val="164269592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Partners</a:t>
            </a:r>
            <a:endParaRPr lang="en-US" dirty="0"/>
          </a:p>
        </p:txBody>
      </p:sp>
      <p:sp>
        <p:nvSpPr>
          <p:cNvPr id="8" name="Content Placeholder 7"/>
          <p:cNvSpPr>
            <a:spLocks noGrp="1"/>
          </p:cNvSpPr>
          <p:nvPr>
            <p:ph idx="1"/>
          </p:nvPr>
        </p:nvSpPr>
        <p:spPr/>
        <p:txBody>
          <a:bodyPr>
            <a:normAutofit fontScale="92500" lnSpcReduction="20000"/>
          </a:bodyPr>
          <a:lstStyle/>
          <a:p>
            <a:r>
              <a:rPr lang="en-US" dirty="0" smtClean="0"/>
              <a:t>City of Las Cruces</a:t>
            </a:r>
          </a:p>
          <a:p>
            <a:r>
              <a:rPr lang="en-US" dirty="0" smtClean="0"/>
              <a:t>NMSU &amp; Vista College wants to participate</a:t>
            </a:r>
          </a:p>
          <a:p>
            <a:r>
              <a:rPr lang="en-US" dirty="0" smtClean="0"/>
              <a:t>Veterans Groups want to participate</a:t>
            </a:r>
          </a:p>
          <a:p>
            <a:r>
              <a:rPr lang="en-US" dirty="0" smtClean="0"/>
              <a:t>Churches/Synagogues want to participate</a:t>
            </a:r>
          </a:p>
          <a:p>
            <a:r>
              <a:rPr lang="en-US" dirty="0" smtClean="0"/>
              <a:t>Manufacturers who want to model products (e.g. Tuff Shed; Omni Homes LLC’s </a:t>
            </a:r>
            <a:r>
              <a:rPr lang="en-US" dirty="0" err="1" smtClean="0"/>
              <a:t>Valante</a:t>
            </a:r>
            <a:r>
              <a:rPr lang="en-US" dirty="0" smtClean="0"/>
              <a:t> </a:t>
            </a:r>
            <a:r>
              <a:rPr lang="en-US" dirty="0" err="1" smtClean="0"/>
              <a:t>Thermocore</a:t>
            </a:r>
            <a:r>
              <a:rPr lang="en-US" dirty="0" smtClean="0"/>
              <a:t> Panel manufacturer; PV panel manufacturers)</a:t>
            </a:r>
          </a:p>
          <a:p>
            <a:r>
              <a:rPr lang="en-US" dirty="0" smtClean="0"/>
              <a:t>Corporate involvement (Wal-Mart; McCoy’s) &amp; shopping centers near University, and so on.  </a:t>
            </a:r>
            <a:endParaRPr lang="en-US" dirty="0"/>
          </a:p>
        </p:txBody>
      </p:sp>
      <p:sp>
        <p:nvSpPr>
          <p:cNvPr id="9" name="Slide Number Placeholder 8"/>
          <p:cNvSpPr>
            <a:spLocks noGrp="1"/>
          </p:cNvSpPr>
          <p:nvPr>
            <p:ph type="sldNum" sz="quarter" idx="12"/>
          </p:nvPr>
        </p:nvSpPr>
        <p:spPr/>
        <p:txBody>
          <a:bodyPr/>
          <a:lstStyle/>
          <a:p>
            <a:fld id="{651FC063-5EA9-49AF-AFAF-D68C9E82B23B}" type="slidenum">
              <a:rPr lang="en-US" smtClean="0"/>
              <a:pPr/>
              <a:t>10</a:t>
            </a:fld>
            <a:endParaRPr lang="en-US"/>
          </a:p>
        </p:txBody>
      </p:sp>
    </p:spTree>
    <p:extLst>
      <p:ext uri="{BB962C8B-B14F-4D97-AF65-F5344CB8AC3E}">
        <p14:creationId xmlns:p14="http://schemas.microsoft.com/office/powerpoint/2010/main" val="355917983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1762"/>
            <a:ext cx="8686800" cy="1143000"/>
          </a:xfrm>
        </p:spPr>
        <p:txBody>
          <a:bodyPr>
            <a:normAutofit/>
          </a:bodyPr>
          <a:lstStyle/>
          <a:p>
            <a:r>
              <a:rPr lang="en-US" dirty="0" smtClean="0"/>
              <a:t>INFRASTRUCTURE</a:t>
            </a:r>
            <a:endParaRPr lang="en-US" dirty="0"/>
          </a:p>
        </p:txBody>
      </p:sp>
      <p:sp>
        <p:nvSpPr>
          <p:cNvPr id="3" name="Content Placeholder 2"/>
          <p:cNvSpPr>
            <a:spLocks noGrp="1"/>
          </p:cNvSpPr>
          <p:nvPr>
            <p:ph sz="half" idx="2"/>
          </p:nvPr>
        </p:nvSpPr>
        <p:spPr>
          <a:xfrm>
            <a:off x="246217" y="971238"/>
            <a:ext cx="4856008" cy="5792817"/>
          </a:xfrm>
        </p:spPr>
        <p:txBody>
          <a:bodyPr>
            <a:normAutofit fontScale="85000" lnSpcReduction="10000"/>
          </a:bodyPr>
          <a:lstStyle/>
          <a:p>
            <a:pPr marL="0" indent="0">
              <a:buNone/>
            </a:pPr>
            <a:r>
              <a:rPr lang="en-US" dirty="0" smtClean="0"/>
              <a:t>Roads: Has county roads (put in our own roads; we manufacture our own concrete mold path or solid pavers, no blacktop)</a:t>
            </a:r>
          </a:p>
          <a:p>
            <a:pPr marL="0" indent="0">
              <a:buNone/>
            </a:pPr>
            <a:endParaRPr lang="en-US" dirty="0" smtClean="0"/>
          </a:p>
          <a:p>
            <a:pPr marL="0" indent="0">
              <a:buNone/>
            </a:pPr>
            <a:r>
              <a:rPr lang="en-US" dirty="0" smtClean="0"/>
              <a:t>Water: Collect rain water (cisterns); Grey water storage (we build); need single line of water $1k per foot; </a:t>
            </a:r>
            <a:r>
              <a:rPr lang="en-US" dirty="0" err="1" smtClean="0"/>
              <a:t>pex</a:t>
            </a:r>
            <a:r>
              <a:rPr lang="en-US" dirty="0" smtClean="0"/>
              <a:t> it ourselves to sites; drainage</a:t>
            </a:r>
          </a:p>
          <a:p>
            <a:pPr marL="0" indent="0">
              <a:buNone/>
            </a:pPr>
            <a:endParaRPr lang="en-US" dirty="0" smtClean="0"/>
          </a:p>
          <a:p>
            <a:pPr marL="0" indent="0">
              <a:buNone/>
            </a:pPr>
            <a:r>
              <a:rPr lang="en-US" dirty="0" smtClean="0"/>
              <a:t>Electric: Grid tie Photovoltaic &amp; windmills for self-sufficiency &amp; solar  generation payback</a:t>
            </a:r>
          </a:p>
          <a:p>
            <a:pPr marL="0" indent="0">
              <a:buNone/>
            </a:pPr>
            <a:endParaRPr lang="en-US" dirty="0" smtClean="0"/>
          </a:p>
          <a:p>
            <a:pPr marL="0" indent="0">
              <a:buNone/>
            </a:pPr>
            <a:r>
              <a:rPr lang="en-US" dirty="0" smtClean="0"/>
              <a:t>Sewage: black waste collection to one collection point &amp; possibly one septic or sewer line connection</a:t>
            </a:r>
          </a:p>
          <a:p>
            <a:pPr marL="0" indent="0">
              <a:buNone/>
            </a:pPr>
            <a:endParaRPr lang="en-US" dirty="0"/>
          </a:p>
          <a:p>
            <a:pPr marL="0" indent="0">
              <a:buNone/>
            </a:pPr>
            <a:r>
              <a:rPr lang="en-US" dirty="0" smtClean="0"/>
              <a:t>Solid Waste – weekly hauled from dumpster lease, after recycling</a:t>
            </a:r>
            <a:endParaRPr lang="en-US" dirty="0"/>
          </a:p>
          <a:p>
            <a:pPr marL="0" indent="0">
              <a:buNone/>
            </a:pPr>
            <a:endParaRPr lang="en-US" dirty="0"/>
          </a:p>
        </p:txBody>
      </p:sp>
      <p:pic>
        <p:nvPicPr>
          <p:cNvPr id="13" name="Content Placeholder 12"/>
          <p:cNvPicPr>
            <a:picLocks noGrp="1" noChangeAspect="1"/>
          </p:cNvPicPr>
          <p:nvPr>
            <p:ph sz="quarter" idx="4"/>
          </p:nvPr>
        </p:nvPicPr>
        <p:blipFill>
          <a:blip r:embed="rId2"/>
          <a:srcRect l="13759" r="13759"/>
          <a:stretch>
            <a:fillRect/>
          </a:stretch>
        </p:blipFill>
        <p:spPr>
          <a:xfrm>
            <a:off x="5102225" y="2906712"/>
            <a:ext cx="4041775" cy="3951288"/>
          </a:xfrm>
        </p:spPr>
      </p:pic>
      <p:pic>
        <p:nvPicPr>
          <p:cNvPr id="14" name="Picture 13"/>
          <p:cNvPicPr>
            <a:picLocks noChangeAspect="1"/>
          </p:cNvPicPr>
          <p:nvPr/>
        </p:nvPicPr>
        <p:blipFill>
          <a:blip r:embed="rId3"/>
          <a:stretch>
            <a:fillRect/>
          </a:stretch>
        </p:blipFill>
        <p:spPr>
          <a:xfrm>
            <a:off x="5102225" y="1115422"/>
            <a:ext cx="4079816" cy="2694218"/>
          </a:xfrm>
          <a:prstGeom prst="rect">
            <a:avLst/>
          </a:prstGeom>
        </p:spPr>
      </p:pic>
      <p:sp>
        <p:nvSpPr>
          <p:cNvPr id="15" name="Slide Number Placeholder 14"/>
          <p:cNvSpPr>
            <a:spLocks noGrp="1"/>
          </p:cNvSpPr>
          <p:nvPr>
            <p:ph type="sldNum" sz="quarter" idx="12"/>
          </p:nvPr>
        </p:nvSpPr>
        <p:spPr/>
        <p:txBody>
          <a:bodyPr/>
          <a:lstStyle/>
          <a:p>
            <a:fld id="{651FC063-5EA9-49AF-AFAF-D68C9E82B23B}" type="slidenum">
              <a:rPr lang="en-US" smtClean="0"/>
              <a:pPr/>
              <a:t>11</a:t>
            </a:fld>
            <a:endParaRPr lang="en-US"/>
          </a:p>
        </p:txBody>
      </p:sp>
    </p:spTree>
    <p:extLst>
      <p:ext uri="{BB962C8B-B14F-4D97-AF65-F5344CB8AC3E}">
        <p14:creationId xmlns:p14="http://schemas.microsoft.com/office/powerpoint/2010/main" val="322770571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Shape 538"/>
          <p:cNvSpPr txBox="1">
            <a:spLocks noGrp="1"/>
          </p:cNvSpPr>
          <p:nvPr>
            <p:ph type="title"/>
          </p:nvPr>
        </p:nvSpPr>
        <p:spPr>
          <a:xfrm>
            <a:off x="628650" y="21680"/>
            <a:ext cx="7886700" cy="1325700"/>
          </a:xfrm>
          <a:prstGeom prst="rect">
            <a:avLst/>
          </a:prstGeom>
        </p:spPr>
        <p:txBody>
          <a:bodyPr lIns="91425" tIns="45700" rIns="91425" bIns="45700" anchor="ctr" anchorCtr="0">
            <a:noAutofit/>
          </a:bodyPr>
          <a:lstStyle/>
          <a:p>
            <a:pPr marL="0" lvl="0" indent="0" rtl="0">
              <a:spcBef>
                <a:spcPts val="0"/>
              </a:spcBef>
              <a:buClr>
                <a:schemeClr val="dk1"/>
              </a:buClr>
              <a:buSzPct val="25000"/>
              <a:buFont typeface="Calibri"/>
              <a:buNone/>
            </a:pPr>
            <a:r>
              <a:rPr lang="en-US" b="1" dirty="0">
                <a:solidFill>
                  <a:schemeClr val="accent2">
                    <a:lumMod val="75000"/>
                  </a:schemeClr>
                </a:solidFill>
                <a:latin typeface="Times New Roman" panose="02020603050405020304" pitchFamily="18" charset="0"/>
                <a:cs typeface="Times New Roman" panose="02020603050405020304" pitchFamily="18" charset="0"/>
              </a:rPr>
              <a:t>Water </a:t>
            </a:r>
            <a:r>
              <a:rPr lang="en-US" b="1" dirty="0" smtClean="0">
                <a:solidFill>
                  <a:schemeClr val="accent2">
                    <a:lumMod val="75000"/>
                  </a:schemeClr>
                </a:solidFill>
                <a:latin typeface="Times New Roman" panose="02020603050405020304" pitchFamily="18" charset="0"/>
                <a:cs typeface="Times New Roman" panose="02020603050405020304" pitchFamily="18" charset="0"/>
              </a:rPr>
              <a:t>Treatment </a:t>
            </a:r>
            <a:endParaRPr lang="en-US"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539" name="Shape 539"/>
          <p:cNvSpPr txBox="1">
            <a:spLocks noGrp="1"/>
          </p:cNvSpPr>
          <p:nvPr>
            <p:ph type="body" idx="1"/>
          </p:nvPr>
        </p:nvSpPr>
        <p:spPr>
          <a:xfrm>
            <a:off x="212501" y="1378040"/>
            <a:ext cx="8302800" cy="5480100"/>
          </a:xfrm>
          <a:prstGeom prst="rect">
            <a:avLst/>
          </a:prstGeom>
          <a:noFill/>
          <a:ln>
            <a:noFill/>
          </a:ln>
        </p:spPr>
        <p:txBody>
          <a:bodyPr lIns="91425" tIns="45700" rIns="91425" bIns="45700" anchor="t" anchorCtr="0">
            <a:noAutofit/>
          </a:bodyPr>
          <a:lstStyle/>
          <a:p>
            <a:pPr marL="0" marR="0" lvl="0" indent="0" algn="l" rtl="0">
              <a:lnSpc>
                <a:spcPct val="70000"/>
              </a:lnSpc>
              <a:spcBef>
                <a:spcPts val="0"/>
              </a:spcBef>
              <a:spcAft>
                <a:spcPts val="0"/>
              </a:spcAft>
              <a:buClr>
                <a:schemeClr val="dk1"/>
              </a:buClr>
              <a:buSzPct val="99615"/>
              <a:buNone/>
            </a:pPr>
            <a:r>
              <a:rPr lang="en-US" sz="2800" b="0"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rPr>
              <a:t>Stages </a:t>
            </a:r>
          </a:p>
          <a:p>
            <a:pPr marL="400050" lvl="1" indent="0">
              <a:lnSpc>
                <a:spcPct val="70000"/>
              </a:lnSpc>
              <a:spcBef>
                <a:spcPts val="1000"/>
              </a:spcBef>
              <a:buClr>
                <a:schemeClr val="dk1"/>
              </a:buClr>
              <a:buSzPct val="25000"/>
              <a:buFont typeface="Arial"/>
              <a:buNone/>
            </a:pPr>
            <a:r>
              <a:rPr lang="en-US" sz="1600" b="0"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2000" b="0"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rPr>
              <a:t>-Disinfection</a:t>
            </a:r>
          </a:p>
          <a:p>
            <a:pPr marL="400050" lvl="1" indent="0">
              <a:lnSpc>
                <a:spcPct val="70000"/>
              </a:lnSpc>
              <a:spcBef>
                <a:spcPts val="1000"/>
              </a:spcBef>
              <a:buClr>
                <a:schemeClr val="dk1"/>
              </a:buClr>
              <a:buSzPct val="25000"/>
              <a:buFont typeface="Arial"/>
              <a:buNone/>
            </a:pPr>
            <a:r>
              <a:rPr lang="en-US" sz="2000" b="0"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rPr>
              <a:t> -Coagulation and flocculation</a:t>
            </a:r>
          </a:p>
          <a:p>
            <a:pPr marL="400050" lvl="1" indent="0">
              <a:lnSpc>
                <a:spcPct val="70000"/>
              </a:lnSpc>
              <a:spcBef>
                <a:spcPts val="1000"/>
              </a:spcBef>
              <a:buClr>
                <a:schemeClr val="dk1"/>
              </a:buClr>
              <a:buSzPct val="25000"/>
              <a:buFont typeface="Arial"/>
              <a:buNone/>
            </a:pPr>
            <a:r>
              <a:rPr lang="en-US" sz="2000" b="0"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rPr>
              <a:t> -Sedimentation</a:t>
            </a:r>
          </a:p>
          <a:p>
            <a:pPr marL="0" marR="0" lvl="0" indent="0" algn="l" rtl="0">
              <a:lnSpc>
                <a:spcPct val="70000"/>
              </a:lnSpc>
              <a:spcBef>
                <a:spcPts val="1000"/>
              </a:spcBef>
              <a:spcAft>
                <a:spcPts val="0"/>
              </a:spcAft>
              <a:buClr>
                <a:schemeClr val="dk1"/>
              </a:buClr>
              <a:buSzPct val="25000"/>
              <a:buFont typeface="Arial"/>
              <a:buNone/>
            </a:pPr>
            <a:r>
              <a:rPr lang="en-US" sz="2000" b="0"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2000" b="0" i="0" u="none" strike="noStrike" cap="none" dirty="0" smtClean="0">
                <a:solidFill>
                  <a:schemeClr val="dk1"/>
                </a:solidFill>
                <a:latin typeface="Times New Roman" panose="02020603050405020304" pitchFamily="18" charset="0"/>
                <a:ea typeface="Calibri"/>
                <a:cs typeface="Times New Roman" panose="02020603050405020304" pitchFamily="18" charset="0"/>
                <a:sym typeface="Calibri"/>
              </a:rPr>
              <a:t>       -Filtratio</a:t>
            </a:r>
            <a:r>
              <a:rPr lang="en-US" sz="2000" dirty="0" smtClean="0">
                <a:latin typeface="Times New Roman" panose="02020603050405020304" pitchFamily="18" charset="0"/>
                <a:cs typeface="Times New Roman" panose="02020603050405020304" pitchFamily="18" charset="0"/>
              </a:rPr>
              <a:t>n</a:t>
            </a:r>
          </a:p>
          <a:p>
            <a:pPr marL="0" marR="0" lvl="0" indent="0" algn="l" rtl="0">
              <a:lnSpc>
                <a:spcPct val="70000"/>
              </a:lnSpc>
              <a:spcBef>
                <a:spcPts val="1000"/>
              </a:spcBef>
              <a:spcAft>
                <a:spcPts val="0"/>
              </a:spcAft>
              <a:buClr>
                <a:schemeClr val="dk1"/>
              </a:buClr>
              <a:buSzPct val="25000"/>
              <a:buFont typeface="Arial"/>
              <a:buNone/>
            </a:pPr>
            <a:endParaRPr lang="en-US" sz="2000" dirty="0">
              <a:latin typeface="Times New Roman" panose="02020603050405020304" pitchFamily="18" charset="0"/>
              <a:cs typeface="Times New Roman" panose="02020603050405020304" pitchFamily="18" charset="0"/>
            </a:endParaRPr>
          </a:p>
          <a:p>
            <a:pPr marL="0" marR="0" lvl="0" indent="0" algn="l" rtl="0">
              <a:lnSpc>
                <a:spcPct val="70000"/>
              </a:lnSpc>
              <a:spcBef>
                <a:spcPts val="1000"/>
              </a:spcBef>
              <a:spcAft>
                <a:spcPts val="0"/>
              </a:spcAft>
              <a:buClr>
                <a:schemeClr val="dk1"/>
              </a:buClr>
              <a:buSzPct val="99615"/>
              <a:buNone/>
            </a:pPr>
            <a:r>
              <a:rPr lang="en-US" sz="2800" b="0"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rPr>
              <a:t>Filter systems </a:t>
            </a:r>
          </a:p>
          <a:p>
            <a:pPr marL="400050" lvl="1" indent="0">
              <a:lnSpc>
                <a:spcPct val="70000"/>
              </a:lnSpc>
              <a:spcBef>
                <a:spcPts val="1000"/>
              </a:spcBef>
              <a:buClr>
                <a:schemeClr val="dk1"/>
              </a:buClr>
              <a:buSzPct val="25000"/>
              <a:buFont typeface="Arial"/>
              <a:buNone/>
            </a:pPr>
            <a:r>
              <a:rPr lang="en-US" sz="2400" b="0"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2000" b="0"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rPr>
              <a:t>- In-line water system</a:t>
            </a:r>
          </a:p>
          <a:p>
            <a:pPr marL="400050" lvl="1" indent="0">
              <a:lnSpc>
                <a:spcPct val="70000"/>
              </a:lnSpc>
              <a:spcBef>
                <a:spcPts val="1000"/>
              </a:spcBef>
              <a:buClr>
                <a:schemeClr val="dk1"/>
              </a:buClr>
              <a:buSzPct val="25000"/>
              <a:buFont typeface="Arial"/>
              <a:buNone/>
            </a:pPr>
            <a:r>
              <a:rPr lang="en-US" sz="2000" b="0"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rPr>
              <a:t> - RO Drinking Water </a:t>
            </a:r>
            <a:r>
              <a:rPr lang="en-US" sz="2000" b="0" i="0" u="none" strike="noStrike" cap="none" dirty="0" smtClean="0">
                <a:solidFill>
                  <a:schemeClr val="dk1"/>
                </a:solidFill>
                <a:latin typeface="Times New Roman" panose="02020603050405020304" pitchFamily="18" charset="0"/>
                <a:ea typeface="Calibri"/>
                <a:cs typeface="Times New Roman" panose="02020603050405020304" pitchFamily="18" charset="0"/>
                <a:sym typeface="Calibri"/>
              </a:rPr>
              <a:t>System</a:t>
            </a:r>
          </a:p>
          <a:p>
            <a:pPr marL="400050" lvl="1" indent="0">
              <a:lnSpc>
                <a:spcPct val="70000"/>
              </a:lnSpc>
              <a:spcBef>
                <a:spcPts val="1000"/>
              </a:spcBef>
              <a:buClr>
                <a:schemeClr val="dk1"/>
              </a:buClr>
              <a:buSzPct val="25000"/>
              <a:buFont typeface="Arial"/>
              <a:buNone/>
            </a:pPr>
            <a:endParaRPr lang="en-US" sz="2000" b="0"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endParaRPr>
          </a:p>
          <a:p>
            <a:pPr marL="0" marR="0" lvl="0" indent="0" algn="l" rtl="0">
              <a:lnSpc>
                <a:spcPct val="70000"/>
              </a:lnSpc>
              <a:spcBef>
                <a:spcPts val="1000"/>
              </a:spcBef>
              <a:spcAft>
                <a:spcPts val="0"/>
              </a:spcAft>
              <a:buClr>
                <a:schemeClr val="dk1"/>
              </a:buClr>
              <a:buSzPct val="99615"/>
              <a:buNone/>
            </a:pPr>
            <a:r>
              <a:rPr lang="en-US" sz="2800" b="0"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rPr>
              <a:t>Grey water</a:t>
            </a:r>
          </a:p>
          <a:p>
            <a:pPr marL="400050" lvl="1" indent="0">
              <a:lnSpc>
                <a:spcPct val="70000"/>
              </a:lnSpc>
              <a:spcBef>
                <a:spcPts val="1000"/>
              </a:spcBef>
              <a:buClr>
                <a:schemeClr val="dk1"/>
              </a:buClr>
              <a:buSzPct val="25000"/>
              <a:buFont typeface="Arial"/>
              <a:buNone/>
            </a:pPr>
            <a:r>
              <a:rPr lang="en-US" sz="2400" b="0"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2000" b="0"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rPr>
              <a:t>-Dump</a:t>
            </a:r>
          </a:p>
          <a:p>
            <a:pPr marL="400050" lvl="1" indent="0">
              <a:lnSpc>
                <a:spcPct val="70000"/>
              </a:lnSpc>
              <a:spcBef>
                <a:spcPts val="1000"/>
              </a:spcBef>
              <a:buClr>
                <a:schemeClr val="dk1"/>
              </a:buClr>
              <a:buSzPct val="25000"/>
              <a:buFont typeface="Arial"/>
              <a:buNone/>
            </a:pPr>
            <a:r>
              <a:rPr lang="en-US" sz="2000" b="0"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rPr>
              <a:t> -Other Uses</a:t>
            </a:r>
            <a:r>
              <a:rPr lang="en-US" sz="2400" b="0"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rPr>
              <a:t> </a:t>
            </a:r>
          </a:p>
          <a:p>
            <a:pPr marL="228600" marR="0" lvl="0" indent="-228600" algn="l" rtl="0">
              <a:lnSpc>
                <a:spcPct val="70000"/>
              </a:lnSpc>
              <a:spcBef>
                <a:spcPts val="1000"/>
              </a:spcBef>
              <a:spcAft>
                <a:spcPts val="0"/>
              </a:spcAft>
              <a:buClr>
                <a:schemeClr val="dk1"/>
              </a:buClr>
              <a:buSzPct val="99615"/>
              <a:buFont typeface="Arial"/>
              <a:buNone/>
            </a:pPr>
            <a:endParaRPr sz="2590" b="0" i="0" u="none" strike="noStrike" cap="none" dirty="0">
              <a:solidFill>
                <a:schemeClr val="dk1"/>
              </a:solidFill>
              <a:latin typeface="Calibri"/>
              <a:ea typeface="Calibri"/>
              <a:cs typeface="Calibri"/>
              <a:sym typeface="Calibri"/>
            </a:endParaRPr>
          </a:p>
          <a:p>
            <a:pPr marL="228600" marR="0" lvl="0" indent="-228600" algn="l" rtl="0">
              <a:lnSpc>
                <a:spcPct val="70000"/>
              </a:lnSpc>
              <a:spcBef>
                <a:spcPts val="1000"/>
              </a:spcBef>
              <a:buClr>
                <a:schemeClr val="dk1"/>
              </a:buClr>
              <a:buSzPct val="99615"/>
              <a:buFont typeface="Arial"/>
              <a:buNone/>
            </a:pPr>
            <a:endParaRPr sz="2590" b="0" i="0" u="none" strike="noStrike" cap="none" dirty="0">
              <a:solidFill>
                <a:schemeClr val="dk1"/>
              </a:solidFill>
              <a:latin typeface="Calibri"/>
              <a:ea typeface="Calibri"/>
              <a:cs typeface="Calibri"/>
              <a:sym typeface="Calibri"/>
            </a:endParaRPr>
          </a:p>
        </p:txBody>
      </p:sp>
      <p:pic>
        <p:nvPicPr>
          <p:cNvPr id="540" name="Shape 540"/>
          <p:cNvPicPr preferRelativeResize="0"/>
          <p:nvPr/>
        </p:nvPicPr>
        <p:blipFill rotWithShape="1">
          <a:blip r:embed="rId3">
            <a:alphaModFix/>
          </a:blip>
          <a:srcRect/>
          <a:stretch/>
        </p:blipFill>
        <p:spPr>
          <a:xfrm>
            <a:off x="6330299" y="1542197"/>
            <a:ext cx="2813701" cy="2602756"/>
          </a:xfrm>
          <a:prstGeom prst="rect">
            <a:avLst/>
          </a:prstGeom>
          <a:noFill/>
          <a:ln>
            <a:noFill/>
          </a:ln>
        </p:spPr>
      </p:pic>
      <p:pic>
        <p:nvPicPr>
          <p:cNvPr id="541" name="Shape 541"/>
          <p:cNvPicPr preferRelativeResize="0"/>
          <p:nvPr/>
        </p:nvPicPr>
        <p:blipFill rotWithShape="1">
          <a:blip r:embed="rId4">
            <a:alphaModFix/>
          </a:blip>
          <a:srcRect/>
          <a:stretch/>
        </p:blipFill>
        <p:spPr>
          <a:xfrm>
            <a:off x="4209203" y="4144953"/>
            <a:ext cx="1937981" cy="1532516"/>
          </a:xfrm>
          <a:prstGeom prst="rect">
            <a:avLst/>
          </a:prstGeom>
          <a:noFill/>
          <a:ln>
            <a:noFill/>
          </a:ln>
        </p:spPr>
      </p:pic>
      <p:pic>
        <p:nvPicPr>
          <p:cNvPr id="542" name="Shape 542"/>
          <p:cNvPicPr preferRelativeResize="0"/>
          <p:nvPr/>
        </p:nvPicPr>
        <p:blipFill rotWithShape="1">
          <a:blip r:embed="rId5">
            <a:alphaModFix/>
          </a:blip>
          <a:srcRect/>
          <a:stretch/>
        </p:blipFill>
        <p:spPr>
          <a:xfrm>
            <a:off x="6533359" y="4144953"/>
            <a:ext cx="2405099" cy="1050372"/>
          </a:xfrm>
          <a:prstGeom prst="rect">
            <a:avLst/>
          </a:prstGeom>
          <a:noFill/>
          <a:ln>
            <a:noFill/>
          </a:ln>
        </p:spPr>
      </p:pic>
      <p:pic>
        <p:nvPicPr>
          <p:cNvPr id="543" name="Shape 543"/>
          <p:cNvPicPr preferRelativeResize="0"/>
          <p:nvPr/>
        </p:nvPicPr>
        <p:blipFill rotWithShape="1">
          <a:blip r:embed="rId6">
            <a:alphaModFix/>
          </a:blip>
          <a:srcRect/>
          <a:stretch/>
        </p:blipFill>
        <p:spPr>
          <a:xfrm>
            <a:off x="4026090" y="1661061"/>
            <a:ext cx="2304209" cy="2329992"/>
          </a:xfrm>
          <a:prstGeom prst="rect">
            <a:avLst/>
          </a:prstGeom>
          <a:noFill/>
          <a:ln>
            <a:noFill/>
          </a:ln>
        </p:spPr>
      </p:pic>
      <p:sp>
        <p:nvSpPr>
          <p:cNvPr id="2" name="Slide Number Placeholder 1"/>
          <p:cNvSpPr>
            <a:spLocks noGrp="1"/>
          </p:cNvSpPr>
          <p:nvPr>
            <p:ph type="sldNum" sz="quarter" idx="12"/>
          </p:nvPr>
        </p:nvSpPr>
        <p:spPr/>
        <p:txBody>
          <a:bodyPr/>
          <a:lstStyle/>
          <a:p>
            <a:fld id="{651FC063-5EA9-49AF-AFAF-D68C9E82B23B}" type="slidenum">
              <a:rPr lang="en-US" smtClean="0"/>
              <a:pPr/>
              <a:t>12</a:t>
            </a:fld>
            <a:endParaRPr lang="en-US"/>
          </a:p>
        </p:txBody>
      </p:sp>
    </p:spTree>
    <p:extLst>
      <p:ext uri="{BB962C8B-B14F-4D97-AF65-F5344CB8AC3E}">
        <p14:creationId xmlns:p14="http://schemas.microsoft.com/office/powerpoint/2010/main" val="2247634250"/>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Eco-Villages Implementation</a:t>
            </a:r>
            <a:endParaRPr lang="en-US" dirty="0"/>
          </a:p>
        </p:txBody>
      </p:sp>
      <p:sp>
        <p:nvSpPr>
          <p:cNvPr id="3" name="Content Placeholder 2"/>
          <p:cNvSpPr>
            <a:spLocks noGrp="1"/>
          </p:cNvSpPr>
          <p:nvPr>
            <p:ph idx="1"/>
          </p:nvPr>
        </p:nvSpPr>
        <p:spPr/>
        <p:txBody>
          <a:bodyPr>
            <a:noAutofit/>
          </a:bodyPr>
          <a:lstStyle/>
          <a:p>
            <a:r>
              <a:rPr lang="en-US" sz="4800" dirty="0" smtClean="0"/>
              <a:t>PHASE I </a:t>
            </a:r>
            <a:r>
              <a:rPr lang="mr-IN" sz="4800" dirty="0" smtClean="0"/>
              <a:t>–</a:t>
            </a:r>
            <a:r>
              <a:rPr lang="en-US" sz="4800" dirty="0" smtClean="0"/>
              <a:t> </a:t>
            </a:r>
            <a:r>
              <a:rPr lang="en-US" sz="4800" b="1" i="1" dirty="0" smtClean="0"/>
              <a:t>Student Veterans Eco-Village </a:t>
            </a:r>
            <a:r>
              <a:rPr lang="en-US" sz="4800" dirty="0" smtClean="0"/>
              <a:t>(A Mountain) 2017 Start</a:t>
            </a:r>
          </a:p>
          <a:p>
            <a:r>
              <a:rPr lang="en-US" sz="4800" dirty="0" smtClean="0"/>
              <a:t>PHASE II </a:t>
            </a:r>
            <a:r>
              <a:rPr lang="mr-IN" sz="4800" dirty="0" smtClean="0"/>
              <a:t>–</a:t>
            </a:r>
            <a:r>
              <a:rPr lang="en-US" sz="4800" dirty="0" smtClean="0"/>
              <a:t> </a:t>
            </a:r>
            <a:r>
              <a:rPr lang="en-US" sz="4800" b="1" i="1" dirty="0" smtClean="0"/>
              <a:t>Homeless Veterans Eco-Village </a:t>
            </a:r>
            <a:r>
              <a:rPr lang="en-US" sz="4800" dirty="0" smtClean="0"/>
              <a:t>(Burn Lake) 2019 Start</a:t>
            </a:r>
            <a:endParaRPr lang="en-US" sz="4800" dirty="0"/>
          </a:p>
        </p:txBody>
      </p:sp>
      <p:sp>
        <p:nvSpPr>
          <p:cNvPr id="4" name="Slide Number Placeholder 3"/>
          <p:cNvSpPr>
            <a:spLocks noGrp="1"/>
          </p:cNvSpPr>
          <p:nvPr>
            <p:ph type="sldNum" sz="quarter" idx="12"/>
          </p:nvPr>
        </p:nvSpPr>
        <p:spPr/>
        <p:txBody>
          <a:bodyPr/>
          <a:lstStyle/>
          <a:p>
            <a:fld id="{651FC063-5EA9-49AF-AFAF-D68C9E82B23B}" type="slidenum">
              <a:rPr lang="en-US" smtClean="0"/>
              <a:pPr/>
              <a:t>13</a:t>
            </a:fld>
            <a:endParaRPr lang="en-US"/>
          </a:p>
        </p:txBody>
      </p:sp>
    </p:spTree>
    <p:extLst>
      <p:ext uri="{BB962C8B-B14F-4D97-AF65-F5344CB8AC3E}">
        <p14:creationId xmlns:p14="http://schemas.microsoft.com/office/powerpoint/2010/main" val="25901483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9 Minute YouTube</a:t>
            </a:r>
            <a:endParaRPr lang="en-US" dirty="0"/>
          </a:p>
        </p:txBody>
      </p:sp>
      <p:sp>
        <p:nvSpPr>
          <p:cNvPr id="4" name="Slide Number Placeholder 3"/>
          <p:cNvSpPr>
            <a:spLocks noGrp="1"/>
          </p:cNvSpPr>
          <p:nvPr>
            <p:ph type="sldNum" sz="quarter" idx="12"/>
          </p:nvPr>
        </p:nvSpPr>
        <p:spPr/>
        <p:txBody>
          <a:bodyPr/>
          <a:lstStyle/>
          <a:p>
            <a:fld id="{651FC063-5EA9-49AF-AFAF-D68C9E82B23B}" type="slidenum">
              <a:rPr lang="en-US" smtClean="0"/>
              <a:pPr/>
              <a:t>14</a:t>
            </a:fld>
            <a:endParaRPr lang="en-US"/>
          </a:p>
        </p:txBody>
      </p:sp>
      <p:sp>
        <p:nvSpPr>
          <p:cNvPr id="6" name="Rectangle 5"/>
          <p:cNvSpPr/>
          <p:nvPr/>
        </p:nvSpPr>
        <p:spPr>
          <a:xfrm>
            <a:off x="1851949" y="4368800"/>
            <a:ext cx="5251600" cy="2308324"/>
          </a:xfrm>
          <a:prstGeom prst="rect">
            <a:avLst/>
          </a:prstGeom>
        </p:spPr>
        <p:txBody>
          <a:bodyPr wrap="square">
            <a:spAutoFit/>
          </a:bodyPr>
          <a:lstStyle/>
          <a:p>
            <a:endParaRPr lang="en-US" dirty="0">
              <a:hlinkClick r:id="rId2"/>
            </a:endParaRPr>
          </a:p>
          <a:p>
            <a:r>
              <a:rPr lang="de-DE" dirty="0">
                <a:hlinkClick r:id="rId2"/>
              </a:rPr>
              <a:t>8:53</a:t>
            </a:r>
          </a:p>
          <a:p>
            <a:endParaRPr lang="de-DE" dirty="0"/>
          </a:p>
          <a:p>
            <a:endParaRPr lang="de-DE" dirty="0"/>
          </a:p>
          <a:p>
            <a:endParaRPr lang="de-DE" dirty="0"/>
          </a:p>
          <a:p>
            <a:r>
              <a:rPr lang="de-DE" dirty="0">
                <a:hlinkClick r:id="rId2"/>
              </a:rPr>
              <a:t>‪Veterans Ecological Villages for Las Cruces NEW MEXICO</a:t>
            </a:r>
          </a:p>
          <a:p>
            <a:r>
              <a:rPr lang="de-DE" dirty="0">
                <a:hlinkClick r:id="rId3"/>
              </a:rPr>
              <a:t>David Boje</a:t>
            </a:r>
            <a:endParaRPr lang="en-US" dirty="0"/>
          </a:p>
        </p:txBody>
      </p:sp>
      <p:pic>
        <p:nvPicPr>
          <p:cNvPr id="7" name="Picture 6"/>
          <p:cNvPicPr>
            <a:picLocks noChangeAspect="1"/>
          </p:cNvPicPr>
          <p:nvPr/>
        </p:nvPicPr>
        <p:blipFill>
          <a:blip r:embed="rId4"/>
          <a:stretch>
            <a:fillRect/>
          </a:stretch>
        </p:blipFill>
        <p:spPr>
          <a:xfrm>
            <a:off x="1500384" y="1243601"/>
            <a:ext cx="5978983" cy="3413289"/>
          </a:xfrm>
          <a:prstGeom prst="rect">
            <a:avLst/>
          </a:prstGeom>
        </p:spPr>
      </p:pic>
    </p:spTree>
    <p:extLst>
      <p:ext uri="{BB962C8B-B14F-4D97-AF65-F5344CB8AC3E}">
        <p14:creationId xmlns:p14="http://schemas.microsoft.com/office/powerpoint/2010/main" val="37985416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98529"/>
          </a:xfrm>
        </p:spPr>
        <p:txBody>
          <a:bodyPr>
            <a:normAutofit fontScale="90000"/>
          </a:bodyPr>
          <a:lstStyle/>
          <a:p>
            <a:r>
              <a:rPr lang="en-US" dirty="0" smtClean="0"/>
              <a:t>Phase 1 </a:t>
            </a:r>
            <a:r>
              <a:rPr lang="mr-IN" dirty="0" smtClean="0"/>
              <a:t>–</a:t>
            </a:r>
            <a:r>
              <a:rPr lang="en-US" dirty="0" smtClean="0"/>
              <a:t> Rodeo Property A Mountain</a:t>
            </a:r>
            <a:endParaRPr lang="en-US" dirty="0"/>
          </a:p>
        </p:txBody>
      </p:sp>
      <p:sp>
        <p:nvSpPr>
          <p:cNvPr id="4" name="Slide Number Placeholder 3"/>
          <p:cNvSpPr>
            <a:spLocks noGrp="1"/>
          </p:cNvSpPr>
          <p:nvPr>
            <p:ph type="sldNum" sz="quarter" idx="12"/>
          </p:nvPr>
        </p:nvSpPr>
        <p:spPr/>
        <p:txBody>
          <a:bodyPr/>
          <a:lstStyle/>
          <a:p>
            <a:fld id="{651FC063-5EA9-49AF-AFAF-D68C9E82B23B}" type="slidenum">
              <a:rPr lang="en-US" smtClean="0"/>
              <a:pPr/>
              <a:t>15</a:t>
            </a:fld>
            <a:endParaRPr lang="en-US"/>
          </a:p>
        </p:txBody>
      </p:sp>
      <p:pic>
        <p:nvPicPr>
          <p:cNvPr id="5" name="Picture 4"/>
          <p:cNvPicPr>
            <a:picLocks noChangeAspect="1"/>
          </p:cNvPicPr>
          <p:nvPr/>
        </p:nvPicPr>
        <p:blipFill>
          <a:blip r:embed="rId2"/>
          <a:stretch>
            <a:fillRect/>
          </a:stretch>
        </p:blipFill>
        <p:spPr>
          <a:xfrm>
            <a:off x="0" y="873167"/>
            <a:ext cx="8255000" cy="5880100"/>
          </a:xfrm>
          <a:prstGeom prst="rect">
            <a:avLst/>
          </a:prstGeom>
        </p:spPr>
      </p:pic>
    </p:spTree>
    <p:extLst>
      <p:ext uri="{BB962C8B-B14F-4D97-AF65-F5344CB8AC3E}">
        <p14:creationId xmlns:p14="http://schemas.microsoft.com/office/powerpoint/2010/main" val="4670502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1FC063-5EA9-49AF-AFAF-D68C9E82B23B}" type="slidenum">
              <a:rPr lang="en-US" smtClean="0"/>
              <a:pPr/>
              <a:t>16</a:t>
            </a:fld>
            <a:endParaRPr lang="en-US"/>
          </a:p>
        </p:txBody>
      </p:sp>
      <p:pic>
        <p:nvPicPr>
          <p:cNvPr id="5" name="Picture 4"/>
          <p:cNvPicPr>
            <a:picLocks noChangeAspect="1"/>
          </p:cNvPicPr>
          <p:nvPr/>
        </p:nvPicPr>
        <p:blipFill>
          <a:blip r:embed="rId2"/>
          <a:stretch>
            <a:fillRect/>
          </a:stretch>
        </p:blipFill>
        <p:spPr>
          <a:xfrm>
            <a:off x="914400" y="0"/>
            <a:ext cx="7306969" cy="6858000"/>
          </a:xfrm>
          <a:prstGeom prst="rect">
            <a:avLst/>
          </a:prstGeom>
        </p:spPr>
      </p:pic>
    </p:spTree>
    <p:extLst>
      <p:ext uri="{BB962C8B-B14F-4D97-AF65-F5344CB8AC3E}">
        <p14:creationId xmlns:p14="http://schemas.microsoft.com/office/powerpoint/2010/main" val="19693628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4603" y="-50870"/>
            <a:ext cx="8229600" cy="1143000"/>
          </a:xfrm>
        </p:spPr>
        <p:txBody>
          <a:bodyPr/>
          <a:lstStyle/>
          <a:p>
            <a:r>
              <a:rPr lang="en-US" dirty="0" smtClean="0"/>
              <a:t>PHASE II </a:t>
            </a:r>
            <a:r>
              <a:rPr lang="mr-IN" dirty="0" smtClean="0"/>
              <a:t>–</a:t>
            </a:r>
            <a:r>
              <a:rPr lang="en-US" dirty="0" smtClean="0"/>
              <a:t> Burn Lake</a:t>
            </a:r>
            <a:endParaRPr lang="en-US" dirty="0"/>
          </a:p>
        </p:txBody>
      </p:sp>
      <p:sp>
        <p:nvSpPr>
          <p:cNvPr id="4" name="Slide Number Placeholder 3"/>
          <p:cNvSpPr>
            <a:spLocks noGrp="1"/>
          </p:cNvSpPr>
          <p:nvPr>
            <p:ph type="sldNum" sz="quarter" idx="12"/>
          </p:nvPr>
        </p:nvSpPr>
        <p:spPr/>
        <p:txBody>
          <a:bodyPr/>
          <a:lstStyle/>
          <a:p>
            <a:fld id="{651FC063-5EA9-49AF-AFAF-D68C9E82B23B}" type="slidenum">
              <a:rPr lang="en-US" smtClean="0"/>
              <a:pPr/>
              <a:t>17</a:t>
            </a:fld>
            <a:endParaRPr lang="en-US"/>
          </a:p>
        </p:txBody>
      </p:sp>
      <p:pic>
        <p:nvPicPr>
          <p:cNvPr id="5" name="Picture 4"/>
          <p:cNvPicPr>
            <a:picLocks noChangeAspect="1"/>
          </p:cNvPicPr>
          <p:nvPr/>
        </p:nvPicPr>
        <p:blipFill>
          <a:blip r:embed="rId2"/>
          <a:stretch>
            <a:fillRect/>
          </a:stretch>
        </p:blipFill>
        <p:spPr>
          <a:xfrm>
            <a:off x="671419" y="1168400"/>
            <a:ext cx="7477158" cy="5623710"/>
          </a:xfrm>
          <a:prstGeom prst="rect">
            <a:avLst/>
          </a:prstGeom>
        </p:spPr>
      </p:pic>
    </p:spTree>
    <p:extLst>
      <p:ext uri="{BB962C8B-B14F-4D97-AF65-F5344CB8AC3E}">
        <p14:creationId xmlns:p14="http://schemas.microsoft.com/office/powerpoint/2010/main" val="35089605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1FC063-5EA9-49AF-AFAF-D68C9E82B23B}" type="slidenum">
              <a:rPr lang="en-US" smtClean="0"/>
              <a:pPr/>
              <a:t>18</a:t>
            </a:fld>
            <a:endParaRPr lang="en-US"/>
          </a:p>
        </p:txBody>
      </p:sp>
      <p:pic>
        <p:nvPicPr>
          <p:cNvPr id="5" name="Picture 4"/>
          <p:cNvPicPr>
            <a:picLocks noChangeAspect="1"/>
          </p:cNvPicPr>
          <p:nvPr/>
        </p:nvPicPr>
        <p:blipFill>
          <a:blip r:embed="rId2"/>
          <a:stretch>
            <a:fillRect/>
          </a:stretch>
        </p:blipFill>
        <p:spPr>
          <a:xfrm>
            <a:off x="1079500" y="0"/>
            <a:ext cx="6975505" cy="6858000"/>
          </a:xfrm>
          <a:prstGeom prst="rect">
            <a:avLst/>
          </a:prstGeom>
        </p:spPr>
      </p:pic>
    </p:spTree>
    <p:extLst>
      <p:ext uri="{BB962C8B-B14F-4D97-AF65-F5344CB8AC3E}">
        <p14:creationId xmlns:p14="http://schemas.microsoft.com/office/powerpoint/2010/main" val="20787485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chemeClr val="accent2">
                    <a:lumMod val="75000"/>
                  </a:schemeClr>
                </a:solidFill>
                <a:latin typeface="Times New Roman" panose="02020603050405020304" pitchFamily="18" charset="0"/>
                <a:cs typeface="Times New Roman" panose="02020603050405020304" pitchFamily="18" charset="0"/>
              </a:rPr>
              <a:t>We use HUD codes, </a:t>
            </a:r>
            <a:r>
              <a:rPr lang="en-US" b="1" u="sng" dirty="0" smtClean="0">
                <a:solidFill>
                  <a:schemeClr val="accent2">
                    <a:lumMod val="75000"/>
                  </a:schemeClr>
                </a:solidFill>
                <a:latin typeface="Times New Roman" panose="02020603050405020304" pitchFamily="18" charset="0"/>
                <a:cs typeface="Times New Roman" panose="02020603050405020304" pitchFamily="18" charset="0"/>
              </a:rPr>
              <a:t>NOT</a:t>
            </a:r>
            <a:r>
              <a:rPr lang="en-US" b="1" dirty="0" smtClean="0">
                <a:solidFill>
                  <a:schemeClr val="accent2">
                    <a:lumMod val="75000"/>
                  </a:schemeClr>
                </a:solidFill>
                <a:latin typeface="Times New Roman" panose="02020603050405020304" pitchFamily="18" charset="0"/>
                <a:cs typeface="Times New Roman" panose="02020603050405020304" pitchFamily="18" charset="0"/>
              </a:rPr>
              <a:t> RV codes</a:t>
            </a:r>
            <a:endParaRPr lang="en-US"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18594" y="1434698"/>
            <a:ext cx="8086068" cy="1814857"/>
          </a:xfrm>
        </p:spPr>
        <p:txBody>
          <a:bodyPr>
            <a:normAutofit fontScale="92500" lnSpcReduction="10000"/>
          </a:bodyPr>
          <a:lstStyle/>
          <a:p>
            <a:pPr marL="0" indent="0">
              <a:buNone/>
            </a:pPr>
            <a:r>
              <a:rPr lang="en-US" dirty="0" smtClean="0">
                <a:latin typeface="Times New Roman" panose="02020603050405020304" pitchFamily="18" charset="0"/>
                <a:cs typeface="Times New Roman" panose="02020603050405020304" pitchFamily="18" charset="0"/>
              </a:rPr>
              <a:t>Definition of a Tiny House - </a:t>
            </a:r>
            <a:r>
              <a:rPr lang="en-US" i="1" dirty="0" smtClean="0">
                <a:latin typeface="Times New Roman" panose="02020603050405020304" pitchFamily="18" charset="0"/>
                <a:cs typeface="Times New Roman" panose="02020603050405020304" pitchFamily="18" charset="0"/>
              </a:rPr>
              <a:t>Tiny </a:t>
            </a:r>
            <a:r>
              <a:rPr lang="en-US" i="1" dirty="0">
                <a:latin typeface="Times New Roman" panose="02020603050405020304" pitchFamily="18" charset="0"/>
                <a:cs typeface="Times New Roman" panose="02020603050405020304" pitchFamily="18" charset="0"/>
              </a:rPr>
              <a:t>H</a:t>
            </a:r>
            <a:r>
              <a:rPr lang="en-US" i="1" dirty="0" smtClean="0">
                <a:latin typeface="Times New Roman" panose="02020603050405020304" pitchFamily="18" charset="0"/>
                <a:cs typeface="Times New Roman" panose="02020603050405020304" pitchFamily="18" charset="0"/>
              </a:rPr>
              <a:t>ouses</a:t>
            </a:r>
            <a:r>
              <a:rPr lang="en-US" i="1" dirty="0">
                <a:latin typeface="Times New Roman" panose="02020603050405020304" pitchFamily="18" charset="0"/>
                <a:cs typeface="Times New Roman" panose="02020603050405020304" pitchFamily="18" charset="0"/>
              </a:rPr>
              <a:t> differ from existing </a:t>
            </a:r>
            <a:r>
              <a:rPr lang="en-US" i="1" dirty="0" smtClean="0">
                <a:latin typeface="Times New Roman" panose="02020603050405020304" pitchFamily="18" charset="0"/>
                <a:cs typeface="Times New Roman" panose="02020603050405020304" pitchFamily="18" charset="0"/>
              </a:rPr>
              <a:t>classifications </a:t>
            </a:r>
            <a:r>
              <a:rPr lang="en-US" i="1" dirty="0">
                <a:latin typeface="Times New Roman" panose="02020603050405020304" pitchFamily="18" charset="0"/>
                <a:cs typeface="Times New Roman" panose="02020603050405020304" pitchFamily="18" charset="0"/>
              </a:rPr>
              <a:t>of recreational vehicles, manufactured housing, and homes on permanent foundations. </a:t>
            </a:r>
          </a:p>
        </p:txBody>
      </p:sp>
      <p:pic>
        <p:nvPicPr>
          <p:cNvPr id="4" name="Picture 3"/>
          <p:cNvPicPr>
            <a:picLocks noChangeAspect="1"/>
          </p:cNvPicPr>
          <p:nvPr/>
        </p:nvPicPr>
        <p:blipFill>
          <a:blip r:embed="rId3"/>
          <a:stretch>
            <a:fillRect/>
          </a:stretch>
        </p:blipFill>
        <p:spPr>
          <a:xfrm>
            <a:off x="4490112" y="3755408"/>
            <a:ext cx="4653887" cy="3102591"/>
          </a:xfrm>
          <a:prstGeom prst="rect">
            <a:avLst/>
          </a:prstGeom>
        </p:spPr>
      </p:pic>
      <p:pic>
        <p:nvPicPr>
          <p:cNvPr id="5" name="Picture 4"/>
          <p:cNvPicPr>
            <a:picLocks noChangeAspect="1"/>
          </p:cNvPicPr>
          <p:nvPr/>
        </p:nvPicPr>
        <p:blipFill>
          <a:blip r:embed="rId4"/>
          <a:stretch>
            <a:fillRect/>
          </a:stretch>
        </p:blipFill>
        <p:spPr>
          <a:xfrm>
            <a:off x="0" y="3755410"/>
            <a:ext cx="4413894" cy="3102590"/>
          </a:xfrm>
          <a:prstGeom prst="rect">
            <a:avLst/>
          </a:prstGeom>
        </p:spPr>
      </p:pic>
      <p:sp>
        <p:nvSpPr>
          <p:cNvPr id="6" name="Slide Number Placeholder 5"/>
          <p:cNvSpPr>
            <a:spLocks noGrp="1"/>
          </p:cNvSpPr>
          <p:nvPr>
            <p:ph type="sldNum" sz="quarter" idx="12"/>
          </p:nvPr>
        </p:nvSpPr>
        <p:spPr/>
        <p:txBody>
          <a:bodyPr/>
          <a:lstStyle/>
          <a:p>
            <a:fld id="{651FC063-5EA9-49AF-AFAF-D68C9E82B23B}" type="slidenum">
              <a:rPr lang="en-US" smtClean="0"/>
              <a:pPr/>
              <a:t>19</a:t>
            </a:fld>
            <a:endParaRPr lang="en-US"/>
          </a:p>
        </p:txBody>
      </p:sp>
    </p:spTree>
    <p:extLst>
      <p:ext uri="{BB962C8B-B14F-4D97-AF65-F5344CB8AC3E}">
        <p14:creationId xmlns:p14="http://schemas.microsoft.com/office/powerpoint/2010/main" val="262158011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5983" y="197946"/>
            <a:ext cx="8998017" cy="6406054"/>
          </a:xfrm>
        </p:spPr>
        <p:txBody>
          <a:bodyPr>
            <a:noAutofit/>
          </a:bodyPr>
          <a:lstStyle/>
          <a:p>
            <a:pPr marL="0" indent="0">
              <a:buNone/>
            </a:pPr>
            <a:r>
              <a:rPr lang="en-US" sz="2400" b="1" dirty="0" smtClean="0">
                <a:latin typeface="Times New Roman" panose="02020603050405020304" pitchFamily="18" charset="0"/>
                <a:cs typeface="Times New Roman" panose="02020603050405020304" pitchFamily="18" charset="0"/>
              </a:rPr>
              <a:t>Presented by:</a:t>
            </a:r>
            <a:endParaRPr lang="en-US" sz="24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2000" dirty="0" smtClean="0">
                <a:latin typeface="Times New Roman" panose="02020603050405020304" pitchFamily="18" charset="0"/>
                <a:cs typeface="Times New Roman" panose="02020603050405020304" pitchFamily="18" charset="0"/>
              </a:rPr>
              <a:t>David </a:t>
            </a:r>
            <a:r>
              <a:rPr lang="en-US" sz="2000" dirty="0">
                <a:latin typeface="Times New Roman" panose="02020603050405020304" pitchFamily="18" charset="0"/>
                <a:cs typeface="Times New Roman" panose="02020603050405020304" pitchFamily="18" charset="0"/>
              </a:rPr>
              <a:t>M. Boje Ph.D. (</a:t>
            </a:r>
            <a:r>
              <a:rPr lang="en-US" sz="2000" dirty="0" smtClean="0">
                <a:latin typeface="Times New Roman" panose="02020603050405020304" pitchFamily="18" charset="0"/>
                <a:cs typeface="Times New Roman" panose="02020603050405020304" pitchFamily="18" charset="0"/>
              </a:rPr>
              <a:t>Veteran, </a:t>
            </a:r>
            <a:r>
              <a:rPr lang="en-US" sz="2000" dirty="0">
                <a:latin typeface="Times New Roman" panose="02020603050405020304" pitchFamily="18" charset="0"/>
                <a:cs typeface="Times New Roman" panose="02020603050405020304" pitchFamily="18" charset="0"/>
              </a:rPr>
              <a:t>Army; Regents Professor at NMSU; American Legion Post 10; President </a:t>
            </a:r>
            <a:r>
              <a:rPr lang="en-US" sz="2000" dirty="0" smtClean="0">
                <a:latin typeface="Times New Roman" panose="02020603050405020304" pitchFamily="18" charset="0"/>
                <a:cs typeface="Times New Roman" panose="02020603050405020304" pitchFamily="18" charset="0"/>
              </a:rPr>
              <a:t>Antenarrative Not-for-profit Foundation 501 c 3), co-developer of Veterans’ Eco-Village</a:t>
            </a:r>
          </a:p>
          <a:p>
            <a:pPr>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Shannon Reynolds (</a:t>
            </a:r>
            <a:r>
              <a:rPr lang="en-US" sz="2000" dirty="0" smtClean="0">
                <a:latin typeface="Times New Roman" panose="02020603050405020304" pitchFamily="18" charset="0"/>
                <a:cs typeface="Times New Roman" panose="02020603050405020304" pitchFamily="18" charset="0"/>
              </a:rPr>
              <a:t>Veteran, </a:t>
            </a:r>
            <a:r>
              <a:rPr lang="en-US" sz="2000" dirty="0">
                <a:latin typeface="Times New Roman" panose="02020603050405020304" pitchFamily="18" charset="0"/>
                <a:cs typeface="Times New Roman" panose="02020603050405020304" pitchFamily="18" charset="0"/>
              </a:rPr>
              <a:t>Air </a:t>
            </a:r>
            <a:r>
              <a:rPr lang="en-US" sz="2000" dirty="0" smtClean="0">
                <a:latin typeface="Times New Roman" panose="02020603050405020304" pitchFamily="18" charset="0"/>
                <a:cs typeface="Times New Roman" panose="02020603050405020304" pitchFamily="18" charset="0"/>
              </a:rPr>
              <a:t>Force), co-developer of Veterans’ Eco-Village</a:t>
            </a:r>
          </a:p>
          <a:p>
            <a:pPr>
              <a:buFont typeface="Wingdings" panose="05000000000000000000" pitchFamily="2" charset="2"/>
              <a:buChar char="Ø"/>
            </a:pPr>
            <a:r>
              <a:rPr lang="en-US" sz="2000" dirty="0" smtClean="0">
                <a:latin typeface="Times New Roman" panose="02020603050405020304" pitchFamily="18" charset="0"/>
                <a:cs typeface="Times New Roman" panose="02020603050405020304" pitchFamily="18" charset="0"/>
              </a:rPr>
              <a:t>Hector Sanchez (Veteran, Air Force), Director Military &amp; Veteran Services at New Mexico State University</a:t>
            </a:r>
            <a:endParaRPr lang="en-US" sz="20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2000" dirty="0" smtClean="0">
                <a:latin typeface="Times New Roman" panose="02020603050405020304" pitchFamily="18" charset="0"/>
                <a:cs typeface="Times New Roman" panose="02020603050405020304" pitchFamily="18" charset="0"/>
              </a:rPr>
              <a:t>Jesus </a:t>
            </a:r>
            <a:r>
              <a:rPr lang="en-US" sz="2000" dirty="0" err="1" smtClean="0">
                <a:latin typeface="Times New Roman" panose="02020603050405020304" pitchFamily="18" charset="0"/>
                <a:cs typeface="Times New Roman" panose="02020603050405020304" pitchFamily="18" charset="0"/>
              </a:rPr>
              <a:t>Oropeza</a:t>
            </a:r>
            <a:r>
              <a:rPr lang="en-US" sz="2000" dirty="0" smtClean="0">
                <a:latin typeface="Times New Roman" panose="02020603050405020304" pitchFamily="18" charset="0"/>
                <a:cs typeface="Times New Roman" panose="02020603050405020304" pitchFamily="18" charset="0"/>
              </a:rPr>
              <a:t>, (Veteran, Navy), Builder Tropicana [modular panel construction] Homes co-developer of Veterans’ Eco-Village</a:t>
            </a:r>
          </a:p>
          <a:p>
            <a:pPr>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Ernest Ramey (Veteran, Army; Veterans Theater </a:t>
            </a:r>
            <a:r>
              <a:rPr lang="en-US" sz="2000" dirty="0" smtClean="0">
                <a:latin typeface="Times New Roman" panose="02020603050405020304" pitchFamily="18" charset="0"/>
                <a:cs typeface="Times New Roman" panose="02020603050405020304" pitchFamily="18" charset="0"/>
              </a:rPr>
              <a:t>President; Officer of Antenarrative Foundation 501 c 3)</a:t>
            </a:r>
          </a:p>
          <a:p>
            <a:pPr>
              <a:buFont typeface="Wingdings" panose="05000000000000000000" pitchFamily="2" charset="2"/>
              <a:buChar char="Ø"/>
            </a:pPr>
            <a:r>
              <a:rPr lang="en-US" sz="2000" dirty="0" smtClean="0">
                <a:latin typeface="Times New Roman" panose="02020603050405020304" pitchFamily="18" charset="0"/>
                <a:cs typeface="Times New Roman" panose="02020603050405020304" pitchFamily="18" charset="0"/>
              </a:rPr>
              <a:t>Students at NMSU: Mabel Sanchez (</a:t>
            </a:r>
            <a:r>
              <a:rPr lang="en-US" sz="2000" dirty="0" err="1" smtClean="0">
                <a:latin typeface="Times New Roman" panose="02020603050405020304" pitchFamily="18" charset="0"/>
                <a:cs typeface="Times New Roman" panose="02020603050405020304" pitchFamily="18" charset="0"/>
              </a:rPr>
              <a:t>Ph.d.</a:t>
            </a:r>
            <a:r>
              <a:rPr lang="en-US" sz="2000" dirty="0" smtClean="0">
                <a:latin typeface="Times New Roman" panose="02020603050405020304" pitchFamily="18" charset="0"/>
                <a:cs typeface="Times New Roman" panose="02020603050405020304" pitchFamily="18" charset="0"/>
              </a:rPr>
              <a:t> Program), David Perez (MBA program), </a:t>
            </a:r>
            <a:r>
              <a:rPr lang="en-US" sz="2000" dirty="0" err="1"/>
              <a:t>Paloma</a:t>
            </a:r>
            <a:r>
              <a:rPr lang="en-US" sz="2000" dirty="0"/>
              <a:t> </a:t>
            </a:r>
            <a:r>
              <a:rPr lang="en-US" sz="2000" dirty="0" smtClean="0"/>
              <a:t>Villalobos (Undergraduate program) NMSU</a:t>
            </a:r>
            <a:r>
              <a:rPr lang="en-US" sz="2000" dirty="0" smtClean="0">
                <a:latin typeface="Times New Roman" panose="02020603050405020304" pitchFamily="18" charset="0"/>
                <a:cs typeface="Times New Roman" panose="02020603050405020304" pitchFamily="18" charset="0"/>
              </a:rPr>
              <a:t> </a:t>
            </a:r>
          </a:p>
          <a:p>
            <a:pPr>
              <a:buFont typeface="Wingdings" panose="05000000000000000000" pitchFamily="2" charset="2"/>
              <a:buChar char="Ø"/>
            </a:pPr>
            <a:r>
              <a:rPr lang="en-US" sz="2000" dirty="0" smtClean="0">
                <a:latin typeface="Times New Roman" panose="02020603050405020304" pitchFamily="18" charset="0"/>
                <a:cs typeface="Times New Roman" panose="02020603050405020304" pitchFamily="18" charset="0"/>
              </a:rPr>
              <a:t>Not able to attend: Walter F. Baker (Retired Captain, Navy; American Legion Post 10</a:t>
            </a:r>
            <a:r>
              <a:rPr lang="en-US" sz="2000" dirty="0">
                <a:latin typeface="Times New Roman" panose="02020603050405020304" pitchFamily="18" charset="0"/>
                <a:cs typeface="Times New Roman" panose="02020603050405020304" pitchFamily="18" charset="0"/>
              </a:rPr>
              <a:t>) &amp; Chaplain Lawrence Orvis (Veteran,  Army; American Legion Post 10</a:t>
            </a:r>
            <a:r>
              <a:rPr lang="en-US" sz="2000" dirty="0" smtClean="0">
                <a:latin typeface="Times New Roman" panose="02020603050405020304" pitchFamily="18" charset="0"/>
                <a:cs typeface="Times New Roman" panose="02020603050405020304" pitchFamily="18" charset="0"/>
              </a:rPr>
              <a:t>)</a:t>
            </a:r>
          </a:p>
        </p:txBody>
      </p:sp>
      <p:pic>
        <p:nvPicPr>
          <p:cNvPr id="5" name="Picture 4"/>
          <p:cNvPicPr>
            <a:picLocks noChangeAspect="1"/>
          </p:cNvPicPr>
          <p:nvPr/>
        </p:nvPicPr>
        <p:blipFill>
          <a:blip r:embed="rId2"/>
          <a:stretch>
            <a:fillRect/>
          </a:stretch>
        </p:blipFill>
        <p:spPr>
          <a:xfrm>
            <a:off x="0" y="5581933"/>
            <a:ext cx="9144000" cy="1276067"/>
          </a:xfrm>
          <a:prstGeom prst="rect">
            <a:avLst/>
          </a:prstGeom>
        </p:spPr>
      </p:pic>
      <p:sp>
        <p:nvSpPr>
          <p:cNvPr id="2" name="Slide Number Placeholder 1"/>
          <p:cNvSpPr>
            <a:spLocks noGrp="1"/>
          </p:cNvSpPr>
          <p:nvPr>
            <p:ph type="sldNum" sz="quarter" idx="12"/>
          </p:nvPr>
        </p:nvSpPr>
        <p:spPr/>
        <p:txBody>
          <a:bodyPr/>
          <a:lstStyle/>
          <a:p>
            <a:fld id="{651FC063-5EA9-49AF-AFAF-D68C9E82B23B}" type="slidenum">
              <a:rPr lang="en-US" smtClean="0"/>
              <a:pPr/>
              <a:t>2</a:t>
            </a:fld>
            <a:endParaRPr lang="en-US"/>
          </a:p>
        </p:txBody>
      </p:sp>
    </p:spTree>
    <p:extLst>
      <p:ext uri="{BB962C8B-B14F-4D97-AF65-F5344CB8AC3E}">
        <p14:creationId xmlns:p14="http://schemas.microsoft.com/office/powerpoint/2010/main" val="261211990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803400"/>
            <a:ext cx="8383137" cy="4626591"/>
          </a:xfrm>
        </p:spPr>
        <p:txBody>
          <a:bodyPr>
            <a:normAutofit fontScale="92500" lnSpcReduction="10000"/>
          </a:bodyPr>
          <a:lstStyle/>
          <a:p>
            <a:pPr>
              <a:lnSpc>
                <a:spcPct val="150000"/>
              </a:lnSpc>
              <a:buFont typeface="Wingdings" panose="05000000000000000000" pitchFamily="2" charset="2"/>
              <a:buChar char="Ø"/>
            </a:pPr>
            <a:r>
              <a:rPr lang="en-US" sz="2400" dirty="0" smtClean="0">
                <a:latin typeface="Times New Roman" panose="02020603050405020304" pitchFamily="18" charset="0"/>
                <a:cs typeface="Times New Roman" panose="02020603050405020304" pitchFamily="18" charset="0"/>
              </a:rPr>
              <a:t>78% of Tiny House people own their home, compared to 65% of homeowners of traditional homes. </a:t>
            </a:r>
          </a:p>
          <a:p>
            <a:pPr>
              <a:lnSpc>
                <a:spcPct val="150000"/>
              </a:lnSpc>
              <a:buFont typeface="Wingdings" panose="05000000000000000000" pitchFamily="2" charset="2"/>
              <a:buChar char="Ø"/>
            </a:pPr>
            <a:r>
              <a:rPr lang="en-US" sz="2400" dirty="0" smtClean="0">
                <a:latin typeface="Times New Roman" panose="02020603050405020304" pitchFamily="18" charset="0"/>
                <a:cs typeface="Times New Roman" panose="02020603050405020304" pitchFamily="18" charset="0"/>
              </a:rPr>
              <a:t>Average Tiny </a:t>
            </a:r>
            <a:r>
              <a:rPr lang="en-US" sz="2400" dirty="0">
                <a:latin typeface="Times New Roman" panose="02020603050405020304" pitchFamily="18" charset="0"/>
                <a:cs typeface="Times New Roman" panose="02020603050405020304" pitchFamily="18" charset="0"/>
              </a:rPr>
              <a:t>H</a:t>
            </a:r>
            <a:r>
              <a:rPr lang="en-US" sz="2400" dirty="0" smtClean="0">
                <a:latin typeface="Times New Roman" panose="02020603050405020304" pitchFamily="18" charset="0"/>
                <a:cs typeface="Times New Roman" panose="02020603050405020304" pitchFamily="18" charset="0"/>
              </a:rPr>
              <a:t>ouse is 186 </a:t>
            </a:r>
            <a:r>
              <a:rPr lang="en-US" sz="2400" dirty="0" err="1" smtClean="0">
                <a:latin typeface="Times New Roman" panose="02020603050405020304" pitchFamily="18" charset="0"/>
                <a:cs typeface="Times New Roman" panose="02020603050405020304" pitchFamily="18" charset="0"/>
              </a:rPr>
              <a:t>sq</a:t>
            </a:r>
            <a:r>
              <a:rPr lang="en-US" sz="2400" dirty="0" smtClean="0">
                <a:latin typeface="Times New Roman" panose="02020603050405020304" pitchFamily="18" charset="0"/>
                <a:cs typeface="Times New Roman" panose="02020603050405020304" pitchFamily="18" charset="0"/>
              </a:rPr>
              <a:t>/</a:t>
            </a:r>
            <a:r>
              <a:rPr lang="en-US" sz="2400" dirty="0" err="1" smtClean="0">
                <a:latin typeface="Times New Roman" panose="02020603050405020304" pitchFamily="18" charset="0"/>
                <a:cs typeface="Times New Roman" panose="02020603050405020304" pitchFamily="18" charset="0"/>
              </a:rPr>
              <a:t>ft</a:t>
            </a:r>
            <a:r>
              <a:rPr lang="en-US" sz="2400" dirty="0" smtClean="0">
                <a:latin typeface="Times New Roman" panose="02020603050405020304" pitchFamily="18" charset="0"/>
                <a:cs typeface="Times New Roman" panose="02020603050405020304" pitchFamily="18" charset="0"/>
              </a:rPr>
              <a:t> while a standard house takes up nearly 2100 </a:t>
            </a:r>
            <a:r>
              <a:rPr lang="en-US" sz="2400" dirty="0" err="1" smtClean="0">
                <a:latin typeface="Times New Roman" panose="02020603050405020304" pitchFamily="18" charset="0"/>
                <a:cs typeface="Times New Roman" panose="02020603050405020304" pitchFamily="18" charset="0"/>
              </a:rPr>
              <a:t>sq</a:t>
            </a:r>
            <a:r>
              <a:rPr lang="en-US" sz="2400" dirty="0" smtClean="0">
                <a:latin typeface="Times New Roman" panose="02020603050405020304" pitchFamily="18" charset="0"/>
                <a:cs typeface="Times New Roman" panose="02020603050405020304" pitchFamily="18" charset="0"/>
              </a:rPr>
              <a:t>/ft. </a:t>
            </a:r>
          </a:p>
          <a:p>
            <a:pPr>
              <a:lnSpc>
                <a:spcPct val="150000"/>
              </a:lnSpc>
              <a:buFont typeface="Wingdings" panose="05000000000000000000" pitchFamily="2" charset="2"/>
              <a:buChar char="Ø"/>
            </a:pPr>
            <a:r>
              <a:rPr lang="en-US" sz="2400" dirty="0" smtClean="0">
                <a:latin typeface="Times New Roman" panose="02020603050405020304" pitchFamily="18" charset="0"/>
                <a:cs typeface="Times New Roman" panose="02020603050405020304" pitchFamily="18" charset="0"/>
              </a:rPr>
              <a:t>Average cost to build a Tiny House: $23,000</a:t>
            </a:r>
          </a:p>
          <a:p>
            <a:pPr>
              <a:lnSpc>
                <a:spcPct val="150000"/>
              </a:lnSpc>
              <a:buFont typeface="Wingdings" panose="05000000000000000000" pitchFamily="2" charset="2"/>
              <a:buChar char="Ø"/>
            </a:pPr>
            <a:r>
              <a:rPr lang="en-US" sz="2400" dirty="0" smtClean="0">
                <a:latin typeface="Times New Roman" panose="02020603050405020304" pitchFamily="18" charset="0"/>
                <a:cs typeface="Times New Roman" panose="02020603050405020304" pitchFamily="18" charset="0"/>
              </a:rPr>
              <a:t>89% of Tiny House people have less credit card debt than the Average American. </a:t>
            </a:r>
          </a:p>
          <a:p>
            <a:pPr>
              <a:lnSpc>
                <a:spcPct val="150000"/>
              </a:lnSpc>
              <a:buFont typeface="Wingdings" panose="05000000000000000000" pitchFamily="2" charset="2"/>
              <a:buChar char="Ø"/>
            </a:pPr>
            <a:r>
              <a:rPr lang="en-US" sz="2400" dirty="0" smtClean="0">
                <a:latin typeface="Times New Roman" panose="02020603050405020304" pitchFamily="18" charset="0"/>
                <a:cs typeface="Times New Roman" panose="02020603050405020304" pitchFamily="18" charset="0"/>
              </a:rPr>
              <a:t>55% of Tiny House people have more savings than the average American (</a:t>
            </a:r>
            <a:r>
              <a:rPr lang="en-US" sz="2400" dirty="0" err="1" smtClean="0">
                <a:latin typeface="Times New Roman" panose="02020603050405020304" pitchFamily="18" charset="0"/>
                <a:cs typeface="Times New Roman" panose="02020603050405020304" pitchFamily="18" charset="0"/>
              </a:rPr>
              <a:t>i.e</a:t>
            </a:r>
            <a:r>
              <a:rPr lang="en-US" sz="2400" dirty="0" smtClean="0">
                <a:latin typeface="Times New Roman" panose="02020603050405020304" pitchFamily="18" charset="0"/>
                <a:cs typeface="Times New Roman" panose="02020603050405020304" pitchFamily="18" charset="0"/>
              </a:rPr>
              <a:t> average of $10, 972 in the bank).</a:t>
            </a:r>
          </a:p>
          <a:p>
            <a:pPr>
              <a:lnSpc>
                <a:spcPct val="150000"/>
              </a:lnSpc>
            </a:pPr>
            <a:endParaRPr lang="en-US" dirty="0" smtClean="0">
              <a:latin typeface="Times New Roman" panose="02020603050405020304" pitchFamily="18" charset="0"/>
              <a:cs typeface="Times New Roman" panose="02020603050405020304" pitchFamily="18" charset="0"/>
            </a:endParaRPr>
          </a:p>
          <a:p>
            <a:endParaRPr lang="en-US" dirty="0"/>
          </a:p>
        </p:txBody>
      </p:sp>
      <p:sp>
        <p:nvSpPr>
          <p:cNvPr id="4" name="Rectangle 3"/>
          <p:cNvSpPr/>
          <p:nvPr/>
        </p:nvSpPr>
        <p:spPr>
          <a:xfrm>
            <a:off x="259308" y="450924"/>
            <a:ext cx="5410985" cy="769441"/>
          </a:xfrm>
          <a:prstGeom prst="rect">
            <a:avLst/>
          </a:prstGeom>
        </p:spPr>
        <p:txBody>
          <a:bodyPr wrap="square">
            <a:spAutoFit/>
          </a:bodyPr>
          <a:lstStyle/>
          <a:p>
            <a:r>
              <a:rPr lang="en-US" sz="4400" b="1" dirty="0" smtClean="0">
                <a:solidFill>
                  <a:schemeClr val="accent2">
                    <a:lumMod val="75000"/>
                  </a:schemeClr>
                </a:solidFill>
                <a:latin typeface="Times New Roman" panose="02020603050405020304" pitchFamily="18" charset="0"/>
                <a:cs typeface="Times New Roman" panose="02020603050405020304" pitchFamily="18" charset="0"/>
              </a:rPr>
              <a:t>Resident Analysis</a:t>
            </a:r>
            <a:endParaRPr lang="en-US" sz="4400" b="1" dirty="0">
              <a:solidFill>
                <a:schemeClr val="accent2">
                  <a:lumMod val="75000"/>
                </a:schemeClr>
              </a:solidFill>
            </a:endParaRPr>
          </a:p>
        </p:txBody>
      </p:sp>
      <p:pic>
        <p:nvPicPr>
          <p:cNvPr id="2" name="Picture 1"/>
          <p:cNvPicPr>
            <a:picLocks noChangeAspect="1"/>
          </p:cNvPicPr>
          <p:nvPr/>
        </p:nvPicPr>
        <p:blipFill>
          <a:blip r:embed="rId2"/>
          <a:stretch>
            <a:fillRect/>
          </a:stretch>
        </p:blipFill>
        <p:spPr>
          <a:xfrm>
            <a:off x="7556244" y="9734"/>
            <a:ext cx="1388868" cy="1851824"/>
          </a:xfrm>
          <a:prstGeom prst="rect">
            <a:avLst/>
          </a:prstGeom>
        </p:spPr>
      </p:pic>
      <p:pic>
        <p:nvPicPr>
          <p:cNvPr id="5" name="Picture 4"/>
          <p:cNvPicPr>
            <a:picLocks noChangeAspect="1"/>
          </p:cNvPicPr>
          <p:nvPr/>
        </p:nvPicPr>
        <p:blipFill>
          <a:blip r:embed="rId3"/>
          <a:stretch>
            <a:fillRect/>
          </a:stretch>
        </p:blipFill>
        <p:spPr>
          <a:xfrm>
            <a:off x="5827594" y="9734"/>
            <a:ext cx="1728650" cy="1728650"/>
          </a:xfrm>
          <a:prstGeom prst="rect">
            <a:avLst/>
          </a:prstGeom>
        </p:spPr>
      </p:pic>
      <p:sp>
        <p:nvSpPr>
          <p:cNvPr id="6" name="Slide Number Placeholder 5"/>
          <p:cNvSpPr>
            <a:spLocks noGrp="1"/>
          </p:cNvSpPr>
          <p:nvPr>
            <p:ph type="sldNum" sz="quarter" idx="12"/>
          </p:nvPr>
        </p:nvSpPr>
        <p:spPr/>
        <p:txBody>
          <a:bodyPr/>
          <a:lstStyle/>
          <a:p>
            <a:fld id="{651FC063-5EA9-49AF-AFAF-D68C9E82B23B}" type="slidenum">
              <a:rPr lang="en-US" smtClean="0"/>
              <a:pPr/>
              <a:t>20</a:t>
            </a:fld>
            <a:endParaRPr lang="en-US"/>
          </a:p>
        </p:txBody>
      </p:sp>
    </p:spTree>
    <p:extLst>
      <p:ext uri="{BB962C8B-B14F-4D97-AF65-F5344CB8AC3E}">
        <p14:creationId xmlns:p14="http://schemas.microsoft.com/office/powerpoint/2010/main" val="159411315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331"/>
            <a:ext cx="8229600" cy="1143000"/>
          </a:xfrm>
        </p:spPr>
        <p:txBody>
          <a:bodyPr>
            <a:normAutofit/>
          </a:bodyPr>
          <a:lstStyle/>
          <a:p>
            <a:r>
              <a:rPr lang="en-US" b="1" dirty="0" smtClean="0">
                <a:solidFill>
                  <a:schemeClr val="accent2">
                    <a:lumMod val="75000"/>
                  </a:schemeClr>
                </a:solidFill>
                <a:latin typeface="Times New Roman" panose="02020603050405020304" pitchFamily="18" charset="0"/>
                <a:cs typeface="Times New Roman" panose="02020603050405020304" pitchFamily="18" charset="0"/>
              </a:rPr>
              <a:t>Code Analysis</a:t>
            </a:r>
            <a:endParaRPr lang="en-US"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0" y="1132764"/>
            <a:ext cx="9144000" cy="5725236"/>
          </a:xfrm>
        </p:spPr>
        <p:txBody>
          <a:bodyPr numCol="2">
            <a:noAutofit/>
          </a:bodyPr>
          <a:lstStyle/>
          <a:p>
            <a:pPr marL="0" indent="0">
              <a:buNone/>
            </a:pPr>
            <a:r>
              <a:rPr lang="en-US" sz="1800" b="1" dirty="0" smtClean="0">
                <a:latin typeface="Times New Roman" panose="02020603050405020304" pitchFamily="18" charset="0"/>
                <a:cs typeface="Times New Roman" panose="02020603050405020304" pitchFamily="18" charset="0"/>
              </a:rPr>
              <a:t>Las Cruces Municipal Codes</a:t>
            </a:r>
          </a:p>
          <a:p>
            <a:pPr>
              <a:buFont typeface="Wingdings" panose="05000000000000000000" pitchFamily="2" charset="2"/>
              <a:buChar char="Ø"/>
            </a:pPr>
            <a:r>
              <a:rPr lang="en-US" sz="1600" dirty="0" smtClean="0">
                <a:latin typeface="Times New Roman" panose="02020603050405020304" pitchFamily="18" charset="0"/>
                <a:cs typeface="Times New Roman" panose="02020603050405020304" pitchFamily="18" charset="0"/>
              </a:rPr>
              <a:t>Sec</a:t>
            </a:r>
            <a:r>
              <a:rPr lang="en-US" sz="1600" dirty="0">
                <a:latin typeface="Times New Roman" panose="02020603050405020304" pitchFamily="18" charset="0"/>
                <a:cs typeface="Times New Roman" panose="02020603050405020304" pitchFamily="18" charset="0"/>
              </a:rPr>
              <a:t>. 30-171. - Building permits and </a:t>
            </a:r>
            <a:r>
              <a:rPr lang="en-US" sz="1600" dirty="0" smtClean="0">
                <a:latin typeface="Times New Roman" panose="02020603050405020304" pitchFamily="18" charset="0"/>
                <a:cs typeface="Times New Roman" panose="02020603050405020304" pitchFamily="18" charset="0"/>
              </a:rPr>
              <a:t>manufactured </a:t>
            </a:r>
            <a:r>
              <a:rPr lang="en-US" sz="1600" dirty="0">
                <a:latin typeface="Times New Roman" panose="02020603050405020304" pitchFamily="18" charset="0"/>
                <a:cs typeface="Times New Roman" panose="02020603050405020304" pitchFamily="18" charset="0"/>
              </a:rPr>
              <a:t>or mobile home installation </a:t>
            </a:r>
            <a:r>
              <a:rPr lang="en-US" sz="1600" dirty="0" smtClean="0">
                <a:latin typeface="Times New Roman" panose="02020603050405020304" pitchFamily="18" charset="0"/>
                <a:cs typeface="Times New Roman" panose="02020603050405020304" pitchFamily="18" charset="0"/>
              </a:rPr>
              <a:t>permits </a:t>
            </a:r>
          </a:p>
          <a:p>
            <a:pPr>
              <a:buFont typeface="Wingdings" panose="05000000000000000000" pitchFamily="2" charset="2"/>
              <a:buChar char="Ø"/>
            </a:pPr>
            <a:r>
              <a:rPr lang="en-US" sz="1600" dirty="0" smtClean="0">
                <a:latin typeface="Times New Roman" panose="02020603050405020304" pitchFamily="18" charset="0"/>
                <a:cs typeface="Times New Roman" panose="02020603050405020304" pitchFamily="18" charset="0"/>
              </a:rPr>
              <a:t>Sec</a:t>
            </a:r>
            <a:r>
              <a:rPr lang="en-US" sz="1600" dirty="0">
                <a:latin typeface="Times New Roman" panose="02020603050405020304" pitchFamily="18" charset="0"/>
                <a:cs typeface="Times New Roman" panose="02020603050405020304" pitchFamily="18" charset="0"/>
              </a:rPr>
              <a:t>. 30-172. - Mechanical/plumbing </a:t>
            </a:r>
            <a:r>
              <a:rPr lang="en-US" sz="1600" dirty="0" smtClean="0">
                <a:latin typeface="Times New Roman" panose="02020603050405020304" pitchFamily="18" charset="0"/>
                <a:cs typeface="Times New Roman" panose="02020603050405020304" pitchFamily="18" charset="0"/>
              </a:rPr>
              <a:t>permits </a:t>
            </a:r>
          </a:p>
          <a:p>
            <a:pPr>
              <a:buFont typeface="Wingdings" panose="05000000000000000000" pitchFamily="2" charset="2"/>
              <a:buChar char="Ø"/>
            </a:pPr>
            <a:r>
              <a:rPr lang="en-US" sz="1600" dirty="0" smtClean="0">
                <a:latin typeface="Times New Roman" panose="02020603050405020304" pitchFamily="18" charset="0"/>
                <a:cs typeface="Times New Roman" panose="02020603050405020304" pitchFamily="18" charset="0"/>
              </a:rPr>
              <a:t>Sec</a:t>
            </a:r>
            <a:r>
              <a:rPr lang="en-US" sz="1600" dirty="0">
                <a:latin typeface="Times New Roman" panose="02020603050405020304" pitchFamily="18" charset="0"/>
                <a:cs typeface="Times New Roman" panose="02020603050405020304" pitchFamily="18" charset="0"/>
              </a:rPr>
              <a:t>. 30-173. - Electrical </a:t>
            </a:r>
            <a:r>
              <a:rPr lang="en-US" sz="1600" dirty="0" smtClean="0">
                <a:latin typeface="Times New Roman" panose="02020603050405020304" pitchFamily="18" charset="0"/>
                <a:cs typeface="Times New Roman" panose="02020603050405020304" pitchFamily="18" charset="0"/>
              </a:rPr>
              <a:t>permits</a:t>
            </a:r>
          </a:p>
          <a:p>
            <a:pPr>
              <a:buFont typeface="Wingdings" panose="05000000000000000000" pitchFamily="2" charset="2"/>
              <a:buChar char="Ø"/>
            </a:pPr>
            <a:r>
              <a:rPr lang="en-US" sz="1600" dirty="0" smtClean="0">
                <a:latin typeface="Times New Roman" panose="02020603050405020304" pitchFamily="18" charset="0"/>
                <a:cs typeface="Times New Roman" panose="02020603050405020304" pitchFamily="18" charset="0"/>
              </a:rPr>
              <a:t>Sec</a:t>
            </a:r>
            <a:r>
              <a:rPr lang="en-US" sz="1600" dirty="0">
                <a:latin typeface="Times New Roman" panose="02020603050405020304" pitchFamily="18" charset="0"/>
                <a:cs typeface="Times New Roman" panose="02020603050405020304" pitchFamily="18" charset="0"/>
              </a:rPr>
              <a:t>. </a:t>
            </a:r>
            <a:r>
              <a:rPr lang="en-US" sz="1600" dirty="0" smtClean="0">
                <a:latin typeface="Times New Roman" panose="02020603050405020304" pitchFamily="18" charset="0"/>
                <a:cs typeface="Times New Roman" panose="02020603050405020304" pitchFamily="18" charset="0"/>
              </a:rPr>
              <a:t>30-656.</a:t>
            </a:r>
            <a:r>
              <a:rPr lang="en-US" sz="1600" dirty="0">
                <a:latin typeface="Times New Roman" panose="02020603050405020304" pitchFamily="18" charset="0"/>
                <a:cs typeface="Times New Roman" panose="02020603050405020304" pitchFamily="18" charset="0"/>
              </a:rPr>
              <a:t> </a:t>
            </a:r>
            <a:r>
              <a:rPr lang="en-US" sz="1600" dirty="0" smtClean="0">
                <a:latin typeface="Times New Roman" panose="02020603050405020304" pitchFamily="18" charset="0"/>
                <a:cs typeface="Times New Roman" panose="02020603050405020304" pitchFamily="18" charset="0"/>
              </a:rPr>
              <a:t>- All </a:t>
            </a:r>
            <a:r>
              <a:rPr lang="en-US" sz="1600" dirty="0">
                <a:latin typeface="Times New Roman" panose="02020603050405020304" pitchFamily="18" charset="0"/>
                <a:cs typeface="Times New Roman" panose="02020603050405020304" pitchFamily="18" charset="0"/>
              </a:rPr>
              <a:t>manufactured and mobile homes require a permit for installation regardless of placement location. The purpose of these requirements is to ensure that manufactured and mobile homes are placed and maintained to provide safety for their residents.</a:t>
            </a:r>
          </a:p>
          <a:p>
            <a:pPr>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(Ord. No. 2478, § I, 11-17-08</a:t>
            </a:r>
            <a:r>
              <a:rPr lang="en-US" sz="1600" dirty="0" smtClean="0">
                <a:latin typeface="Times New Roman" panose="02020603050405020304" pitchFamily="18" charset="0"/>
                <a:cs typeface="Times New Roman" panose="02020603050405020304" pitchFamily="18" charset="0"/>
              </a:rPr>
              <a:t>)</a:t>
            </a:r>
          </a:p>
          <a:p>
            <a:pPr marL="0" indent="0">
              <a:buNone/>
            </a:pPr>
            <a:endParaRPr lang="en-US" sz="1600" dirty="0" smtClean="0">
              <a:latin typeface="Times New Roman" panose="02020603050405020304" pitchFamily="18" charset="0"/>
              <a:cs typeface="Times New Roman" panose="02020603050405020304" pitchFamily="18" charset="0"/>
            </a:endParaRPr>
          </a:p>
          <a:p>
            <a:pPr marL="0" indent="0">
              <a:buNone/>
            </a:pPr>
            <a:r>
              <a:rPr lang="en-US" sz="1800" b="1" dirty="0" smtClean="0">
                <a:latin typeface="Times New Roman" panose="02020603050405020304" pitchFamily="18" charset="0"/>
                <a:cs typeface="Times New Roman" panose="02020603050405020304" pitchFamily="18" charset="0"/>
              </a:rPr>
              <a:t>Zoning</a:t>
            </a:r>
            <a:r>
              <a:rPr lang="en-US" sz="1800" b="1" dirty="0">
                <a:latin typeface="Times New Roman" panose="02020603050405020304" pitchFamily="18" charset="0"/>
                <a:cs typeface="Times New Roman" panose="02020603050405020304" pitchFamily="18" charset="0"/>
              </a:rPr>
              <a:t> </a:t>
            </a:r>
            <a:r>
              <a:rPr lang="en-US" sz="1800" b="1" dirty="0" smtClean="0">
                <a:latin typeface="Times New Roman" panose="02020603050405020304" pitchFamily="18" charset="0"/>
                <a:cs typeface="Times New Roman" panose="02020603050405020304" pitchFamily="18" charset="0"/>
              </a:rPr>
              <a:t>: General Zoning Districts</a:t>
            </a:r>
          </a:p>
          <a:p>
            <a:pPr>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Single-Family </a:t>
            </a:r>
            <a:r>
              <a:rPr lang="en-US" sz="1600" dirty="0">
                <a:latin typeface="Times New Roman" panose="02020603050405020304" pitchFamily="18" charset="0"/>
                <a:cs typeface="Times New Roman" panose="02020603050405020304" pitchFamily="18" charset="0"/>
              </a:rPr>
              <a:t>Rural Residential Zoning </a:t>
            </a:r>
            <a:r>
              <a:rPr lang="en-US" sz="1600" dirty="0" smtClean="0">
                <a:latin typeface="Times New Roman" panose="02020603050405020304" pitchFamily="18" charset="0"/>
                <a:cs typeface="Times New Roman" panose="02020603050405020304" pitchFamily="18" charset="0"/>
              </a:rPr>
              <a:t>Districts</a:t>
            </a:r>
          </a:p>
          <a:p>
            <a:r>
              <a:rPr lang="en-US" sz="1600" dirty="0" smtClean="0">
                <a:latin typeface="Times New Roman" panose="02020603050405020304" pitchFamily="18" charset="0"/>
                <a:cs typeface="Times New Roman" panose="02020603050405020304" pitchFamily="18" charset="0"/>
              </a:rPr>
              <a:t>REM </a:t>
            </a:r>
            <a:r>
              <a:rPr lang="en-US" sz="1600" dirty="0">
                <a:latin typeface="Times New Roman" panose="02020603050405020304" pitchFamily="18" charset="0"/>
                <a:cs typeface="Times New Roman" panose="02020603050405020304" pitchFamily="18" charset="0"/>
              </a:rPr>
              <a:t>Single-Family Residential Estate Mobile</a:t>
            </a:r>
          </a:p>
          <a:p>
            <a:r>
              <a:rPr lang="en-US" sz="1600" dirty="0">
                <a:latin typeface="Times New Roman" panose="02020603050405020304" pitchFamily="18" charset="0"/>
                <a:cs typeface="Times New Roman" panose="02020603050405020304" pitchFamily="18" charset="0"/>
              </a:rPr>
              <a:t>R-1cM Single-Family Low Density Mobile</a:t>
            </a:r>
          </a:p>
          <a:p>
            <a:r>
              <a:rPr lang="en-US" sz="1600" dirty="0">
                <a:latin typeface="Times New Roman" panose="02020603050405020304" pitchFamily="18" charset="0"/>
                <a:cs typeface="Times New Roman" panose="02020603050405020304" pitchFamily="18" charset="0"/>
              </a:rPr>
              <a:t>R-1aM Single-Family Medium Density Mobile</a:t>
            </a:r>
          </a:p>
          <a:p>
            <a:r>
              <a:rPr lang="en-US" sz="1600" dirty="0">
                <a:latin typeface="Times New Roman" panose="02020603050405020304" pitchFamily="18" charset="0"/>
                <a:cs typeface="Times New Roman" panose="02020603050405020304" pitchFamily="18" charset="0"/>
              </a:rPr>
              <a:t>R-1bM Single-Family High Density Mobile</a:t>
            </a:r>
          </a:p>
          <a:p>
            <a:endParaRPr lang="en-US" sz="1600" dirty="0">
              <a:latin typeface="Times New Roman" panose="02020603050405020304" pitchFamily="18" charset="0"/>
              <a:cs typeface="Times New Roman" panose="02020603050405020304" pitchFamily="18" charset="0"/>
            </a:endParaRPr>
          </a:p>
          <a:p>
            <a:endParaRPr lang="en-US" sz="1600" dirty="0">
              <a:latin typeface="Times New Roman" panose="02020603050405020304" pitchFamily="18" charset="0"/>
              <a:cs typeface="Times New Roman" panose="02020603050405020304" pitchFamily="18" charset="0"/>
            </a:endParaRPr>
          </a:p>
          <a:p>
            <a:endParaRPr lang="en-US" sz="1600" dirty="0" smtClean="0">
              <a:latin typeface="Times New Roman" panose="02020603050405020304" pitchFamily="18" charset="0"/>
              <a:cs typeface="Times New Roman" panose="02020603050405020304" pitchFamily="18" charset="0"/>
            </a:endParaRPr>
          </a:p>
          <a:p>
            <a:endParaRPr lang="en-US" sz="1600" dirty="0">
              <a:latin typeface="Times New Roman" panose="02020603050405020304" pitchFamily="18" charset="0"/>
              <a:cs typeface="Times New Roman" panose="02020603050405020304" pitchFamily="18" charset="0"/>
            </a:endParaRPr>
          </a:p>
          <a:p>
            <a:endParaRPr lang="en-US" sz="1600" dirty="0" smtClean="0">
              <a:latin typeface="Times New Roman" panose="02020603050405020304" pitchFamily="18" charset="0"/>
              <a:cs typeface="Times New Roman" panose="02020603050405020304" pitchFamily="18" charset="0"/>
            </a:endParaRPr>
          </a:p>
          <a:p>
            <a:endParaRPr lang="en-US" sz="1600" dirty="0">
              <a:latin typeface="Times New Roman" panose="02020603050405020304" pitchFamily="18" charset="0"/>
              <a:cs typeface="Times New Roman" panose="02020603050405020304" pitchFamily="18" charset="0"/>
            </a:endParaRPr>
          </a:p>
          <a:p>
            <a:endParaRPr lang="en-US" sz="1600" dirty="0" smtClean="0">
              <a:latin typeface="Times New Roman" panose="02020603050405020304" pitchFamily="18" charset="0"/>
              <a:cs typeface="Times New Roman" panose="02020603050405020304" pitchFamily="18" charset="0"/>
            </a:endParaRPr>
          </a:p>
          <a:p>
            <a:endParaRPr lang="en-US" sz="1600" dirty="0">
              <a:latin typeface="Times New Roman" panose="02020603050405020304" pitchFamily="18" charset="0"/>
              <a:cs typeface="Times New Roman" panose="02020603050405020304" pitchFamily="18" charset="0"/>
            </a:endParaRPr>
          </a:p>
          <a:p>
            <a:endParaRPr lang="en-US" sz="1600" dirty="0" smtClean="0">
              <a:latin typeface="Times New Roman" panose="02020603050405020304" pitchFamily="18" charset="0"/>
              <a:cs typeface="Times New Roman" panose="02020603050405020304" pitchFamily="18" charset="0"/>
            </a:endParaRPr>
          </a:p>
          <a:p>
            <a:endParaRPr lang="en-US" sz="1600" dirty="0">
              <a:latin typeface="Times New Roman" panose="02020603050405020304" pitchFamily="18" charset="0"/>
              <a:cs typeface="Times New Roman" panose="02020603050405020304" pitchFamily="18" charset="0"/>
            </a:endParaRPr>
          </a:p>
          <a:p>
            <a:endParaRPr lang="en-US" sz="1600" dirty="0" smtClean="0">
              <a:latin typeface="Times New Roman" panose="02020603050405020304" pitchFamily="18" charset="0"/>
              <a:cs typeface="Times New Roman" panose="02020603050405020304" pitchFamily="18" charset="0"/>
            </a:endParaRPr>
          </a:p>
          <a:p>
            <a:endParaRPr lang="en-US" sz="1600" dirty="0">
              <a:latin typeface="Times New Roman" panose="02020603050405020304" pitchFamily="18" charset="0"/>
              <a:cs typeface="Times New Roman" panose="02020603050405020304" pitchFamily="18" charset="0"/>
            </a:endParaRPr>
          </a:p>
          <a:p>
            <a:endParaRPr lang="en-US" sz="1600" dirty="0" smtClean="0">
              <a:latin typeface="Times New Roman" panose="02020603050405020304" pitchFamily="18" charset="0"/>
              <a:cs typeface="Times New Roman" panose="02020603050405020304" pitchFamily="18" charset="0"/>
            </a:endParaRPr>
          </a:p>
          <a:p>
            <a:endParaRPr lang="en-US" sz="1600" dirty="0">
              <a:latin typeface="Times New Roman" panose="02020603050405020304" pitchFamily="18" charset="0"/>
              <a:cs typeface="Times New Roman" panose="02020603050405020304" pitchFamily="18" charset="0"/>
            </a:endParaRPr>
          </a:p>
          <a:p>
            <a:pPr marL="0" indent="0">
              <a:buNone/>
            </a:pPr>
            <a:endParaRPr lang="en-US" sz="1600" dirty="0" smtClean="0">
              <a:latin typeface="Times New Roman" panose="02020603050405020304" pitchFamily="18" charset="0"/>
              <a:cs typeface="Times New Roman" panose="02020603050405020304" pitchFamily="18" charset="0"/>
            </a:endParaRPr>
          </a:p>
          <a:p>
            <a:pPr marL="0" indent="0">
              <a:buNone/>
            </a:pPr>
            <a:endParaRPr lang="en-US" sz="1600" dirty="0" smtClean="0">
              <a:latin typeface="Times New Roman" panose="02020603050405020304" pitchFamily="18" charset="0"/>
              <a:cs typeface="Times New Roman" panose="02020603050405020304" pitchFamily="18" charset="0"/>
            </a:endParaRPr>
          </a:p>
          <a:p>
            <a:pPr marL="0" indent="0">
              <a:buNone/>
            </a:pPr>
            <a:r>
              <a:rPr lang="en-US" sz="1600" dirty="0">
                <a:latin typeface="Times New Roman" panose="02020603050405020304" pitchFamily="18" charset="0"/>
                <a:cs typeface="Times New Roman" panose="02020603050405020304" pitchFamily="18" charset="0"/>
              </a:rPr>
              <a:t>	</a:t>
            </a:r>
            <a:endParaRPr lang="en-US" sz="1600" dirty="0" smtClean="0">
              <a:latin typeface="Times New Roman" panose="02020603050405020304" pitchFamily="18" charset="0"/>
              <a:cs typeface="Times New Roman" panose="02020603050405020304" pitchFamily="18" charset="0"/>
            </a:endParaRPr>
          </a:p>
          <a:p>
            <a:pPr marL="0" indent="0">
              <a:buNone/>
            </a:pPr>
            <a:endParaRPr lang="en-US" sz="16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5767838" y="4346135"/>
            <a:ext cx="3376162" cy="2511865"/>
          </a:xfrm>
          <a:prstGeom prst="rect">
            <a:avLst/>
          </a:prstGeom>
        </p:spPr>
      </p:pic>
      <p:pic>
        <p:nvPicPr>
          <p:cNvPr id="6" name="Picture 5"/>
          <p:cNvPicPr>
            <a:picLocks noChangeAspect="1"/>
          </p:cNvPicPr>
          <p:nvPr/>
        </p:nvPicPr>
        <p:blipFill>
          <a:blip r:embed="rId3"/>
          <a:stretch>
            <a:fillRect/>
          </a:stretch>
        </p:blipFill>
        <p:spPr>
          <a:xfrm>
            <a:off x="5767838" y="1132764"/>
            <a:ext cx="3376162" cy="3105930"/>
          </a:xfrm>
          <a:prstGeom prst="rect">
            <a:avLst/>
          </a:prstGeom>
        </p:spPr>
      </p:pic>
      <p:sp>
        <p:nvSpPr>
          <p:cNvPr id="4" name="Slide Number Placeholder 3"/>
          <p:cNvSpPr>
            <a:spLocks noGrp="1"/>
          </p:cNvSpPr>
          <p:nvPr>
            <p:ph type="sldNum" sz="quarter" idx="12"/>
          </p:nvPr>
        </p:nvSpPr>
        <p:spPr/>
        <p:txBody>
          <a:bodyPr/>
          <a:lstStyle/>
          <a:p>
            <a:fld id="{651FC063-5EA9-49AF-AFAF-D68C9E82B23B}" type="slidenum">
              <a:rPr lang="en-US" smtClean="0"/>
              <a:pPr/>
              <a:t>21</a:t>
            </a:fld>
            <a:endParaRPr lang="en-US"/>
          </a:p>
        </p:txBody>
      </p:sp>
    </p:spTree>
    <p:extLst>
      <p:ext uri="{BB962C8B-B14F-4D97-AF65-F5344CB8AC3E}">
        <p14:creationId xmlns:p14="http://schemas.microsoft.com/office/powerpoint/2010/main" val="11971250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8243377" cy="1059020"/>
          </a:xfrm>
        </p:spPr>
        <p:txBody>
          <a:bodyPr>
            <a:normAutofit fontScale="90000"/>
          </a:bodyPr>
          <a:lstStyle/>
          <a:p>
            <a:r>
              <a:rPr lang="en-US" b="1" dirty="0" smtClean="0">
                <a:solidFill>
                  <a:schemeClr val="accent2">
                    <a:lumMod val="75000"/>
                  </a:schemeClr>
                </a:solidFill>
                <a:latin typeface="Times New Roman" panose="02020603050405020304" pitchFamily="18" charset="0"/>
                <a:cs typeface="Times New Roman" panose="02020603050405020304" pitchFamily="18" charset="0"/>
              </a:rPr>
              <a:t>MICRO-ENTERPRISES POWERED BY VETERANS</a:t>
            </a:r>
            <a:endParaRPr lang="en-US"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38836" y="1617039"/>
            <a:ext cx="8726852" cy="2763891"/>
          </a:xfrm>
        </p:spPr>
        <p:txBody>
          <a:bodyPr>
            <a:normAutofit fontScale="92500" lnSpcReduction="10000"/>
          </a:bodyPr>
          <a:lstStyle/>
          <a:p>
            <a:pPr>
              <a:buFont typeface="Wingdings" panose="05000000000000000000" pitchFamily="2" charset="2"/>
              <a:buChar char="Ø"/>
            </a:pPr>
            <a:r>
              <a:rPr lang="en-US" sz="3000" dirty="0" smtClean="0">
                <a:latin typeface="Times New Roman" panose="02020603050405020304" pitchFamily="18" charset="0"/>
                <a:cs typeface="Times New Roman" panose="02020603050405020304" pitchFamily="18" charset="0"/>
              </a:rPr>
              <a:t>Micro-Enterprises, such as E-Bay Store, Machine Shop, Carpentry, Organic Farming, and so on.</a:t>
            </a:r>
          </a:p>
          <a:p>
            <a:pPr>
              <a:buFont typeface="Wingdings" panose="05000000000000000000" pitchFamily="2" charset="2"/>
              <a:buChar char="Ø"/>
            </a:pPr>
            <a:r>
              <a:rPr lang="en-US" sz="3000" dirty="0" smtClean="0">
                <a:latin typeface="Times New Roman" panose="02020603050405020304" pitchFamily="18" charset="0"/>
                <a:cs typeface="Times New Roman" panose="02020603050405020304" pitchFamily="18" charset="0"/>
              </a:rPr>
              <a:t>Micro-enterprises have one to five persons doing business</a:t>
            </a:r>
          </a:p>
          <a:p>
            <a:pPr>
              <a:buFont typeface="Wingdings" panose="05000000000000000000" pitchFamily="2" charset="2"/>
              <a:buChar char="Ø"/>
            </a:pPr>
            <a:r>
              <a:rPr lang="en-US" sz="3000" dirty="0" smtClean="0">
                <a:latin typeface="Times New Roman" panose="02020603050405020304" pitchFamily="18" charset="0"/>
                <a:cs typeface="Times New Roman" panose="02020603050405020304" pitchFamily="18" charset="0"/>
              </a:rPr>
              <a:t>What about microenterprise constructing Tiny Homes on wheels using sustainable construction practices?</a:t>
            </a:r>
          </a:p>
          <a:p>
            <a:endParaRPr lang="en-US" dirty="0"/>
          </a:p>
        </p:txBody>
      </p:sp>
      <p:pic>
        <p:nvPicPr>
          <p:cNvPr id="5" name="Picture 4"/>
          <p:cNvPicPr>
            <a:picLocks noChangeAspect="1"/>
          </p:cNvPicPr>
          <p:nvPr/>
        </p:nvPicPr>
        <p:blipFill>
          <a:blip r:embed="rId2"/>
          <a:stretch>
            <a:fillRect/>
          </a:stretch>
        </p:blipFill>
        <p:spPr>
          <a:xfrm>
            <a:off x="0" y="4533900"/>
            <a:ext cx="3492500" cy="2324100"/>
          </a:xfrm>
          <a:prstGeom prst="rect">
            <a:avLst/>
          </a:prstGeom>
        </p:spPr>
      </p:pic>
      <p:pic>
        <p:nvPicPr>
          <p:cNvPr id="6" name="Picture 5"/>
          <p:cNvPicPr>
            <a:picLocks noChangeAspect="1"/>
          </p:cNvPicPr>
          <p:nvPr/>
        </p:nvPicPr>
        <p:blipFill>
          <a:blip r:embed="rId3"/>
          <a:stretch>
            <a:fillRect/>
          </a:stretch>
        </p:blipFill>
        <p:spPr>
          <a:xfrm>
            <a:off x="3619690" y="4636258"/>
            <a:ext cx="5524310" cy="2194446"/>
          </a:xfrm>
          <a:prstGeom prst="rect">
            <a:avLst/>
          </a:prstGeom>
        </p:spPr>
      </p:pic>
      <p:sp>
        <p:nvSpPr>
          <p:cNvPr id="4" name="Slide Number Placeholder 3"/>
          <p:cNvSpPr>
            <a:spLocks noGrp="1"/>
          </p:cNvSpPr>
          <p:nvPr>
            <p:ph type="sldNum" sz="quarter" idx="12"/>
          </p:nvPr>
        </p:nvSpPr>
        <p:spPr/>
        <p:txBody>
          <a:bodyPr/>
          <a:lstStyle/>
          <a:p>
            <a:fld id="{651FC063-5EA9-49AF-AFAF-D68C9E82B23B}" type="slidenum">
              <a:rPr lang="en-US" smtClean="0"/>
              <a:pPr/>
              <a:t>22</a:t>
            </a:fld>
            <a:endParaRPr lang="en-US"/>
          </a:p>
        </p:txBody>
      </p:sp>
    </p:spTree>
    <p:extLst>
      <p:ext uri="{BB962C8B-B14F-4D97-AF65-F5344CB8AC3E}">
        <p14:creationId xmlns:p14="http://schemas.microsoft.com/office/powerpoint/2010/main" val="372746838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84517"/>
            <a:ext cx="4949388" cy="1189190"/>
          </a:xfrm>
        </p:spPr>
        <p:txBody>
          <a:bodyPr>
            <a:normAutofit fontScale="90000"/>
          </a:bodyPr>
          <a:lstStyle/>
          <a:p>
            <a:r>
              <a:rPr lang="en-US" dirty="0" smtClean="0">
                <a:latin typeface="Times New Roman" panose="02020603050405020304" pitchFamily="18" charset="0"/>
                <a:cs typeface="Times New Roman" panose="02020603050405020304" pitchFamily="18" charset="0"/>
              </a:rPr>
              <a:t/>
            </a:r>
            <a:br>
              <a:rPr lang="en-US" dirty="0" smtClean="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a:r>
            <a:br>
              <a:rPr lang="en-US" dirty="0">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
            </a:r>
            <a:br>
              <a:rPr lang="en-US" dirty="0" smtClean="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a:r>
            <a:br>
              <a:rPr lang="en-US" dirty="0">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
            </a:r>
            <a:br>
              <a:rPr lang="en-US" dirty="0" smtClean="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a:r>
            <a:br>
              <a:rPr lang="en-US" dirty="0">
                <a:latin typeface="Times New Roman" panose="02020603050405020304" pitchFamily="18" charset="0"/>
                <a:cs typeface="Times New Roman" panose="02020603050405020304" pitchFamily="18" charset="0"/>
              </a:rPr>
            </a:br>
            <a:r>
              <a:rPr lang="en-US" sz="3600" dirty="0" smtClean="0">
                <a:latin typeface="Times New Roman" panose="02020603050405020304" pitchFamily="18" charset="0"/>
                <a:cs typeface="Times New Roman" panose="02020603050405020304" pitchFamily="18" charset="0"/>
              </a:rPr>
              <a:t>Ladies and Gentleman, Thank you for your time today!</a:t>
            </a:r>
            <a:br>
              <a:rPr lang="en-US" sz="3600" dirty="0" smtClean="0">
                <a:latin typeface="Times New Roman" panose="02020603050405020304" pitchFamily="18" charset="0"/>
                <a:cs typeface="Times New Roman" panose="02020603050405020304" pitchFamily="18" charset="0"/>
              </a:rPr>
            </a:br>
            <a:r>
              <a:rPr lang="en-US" sz="3600" dirty="0">
                <a:latin typeface="Times New Roman" panose="02020603050405020304" pitchFamily="18" charset="0"/>
                <a:cs typeface="Times New Roman" panose="02020603050405020304" pitchFamily="18" charset="0"/>
              </a:rPr>
              <a:t/>
            </a:r>
            <a:br>
              <a:rPr lang="en-US" sz="3600" dirty="0">
                <a:latin typeface="Times New Roman" panose="02020603050405020304" pitchFamily="18" charset="0"/>
                <a:cs typeface="Times New Roman" panose="02020603050405020304" pitchFamily="18" charset="0"/>
              </a:rPr>
            </a:br>
            <a:r>
              <a:rPr lang="en-US" sz="3600" dirty="0">
                <a:latin typeface="Times New Roman" panose="02020603050405020304" pitchFamily="18" charset="0"/>
                <a:cs typeface="Times New Roman" panose="02020603050405020304" pitchFamily="18" charset="0"/>
              </a:rPr>
              <a:t>We seek y</a:t>
            </a:r>
            <a:r>
              <a:rPr lang="en-US" sz="3600" dirty="0" smtClean="0">
                <a:latin typeface="Times New Roman" panose="02020603050405020304" pitchFamily="18" charset="0"/>
                <a:cs typeface="Times New Roman" panose="02020603050405020304" pitchFamily="18" charset="0"/>
              </a:rPr>
              <a:t>our partnership for </a:t>
            </a:r>
            <a:r>
              <a:rPr lang="en-US" sz="3600" dirty="0">
                <a:latin typeface="Times New Roman" panose="02020603050405020304" pitchFamily="18" charset="0"/>
                <a:cs typeface="Times New Roman" panose="02020603050405020304" pitchFamily="18" charset="0"/>
              </a:rPr>
              <a:t>this </a:t>
            </a:r>
            <a:r>
              <a:rPr lang="en-US" sz="3600" dirty="0" smtClean="0">
                <a:latin typeface="Times New Roman" panose="02020603050405020304" pitchFamily="18" charset="0"/>
                <a:cs typeface="Times New Roman" panose="02020603050405020304" pitchFamily="18" charset="0"/>
              </a:rPr>
              <a:t>initiative and hope that you will take it into consideration and vote to partner with us.</a:t>
            </a:r>
            <a:r>
              <a:rPr lang="en-US" dirty="0">
                <a:latin typeface="Times New Roman" panose="02020603050405020304" pitchFamily="18" charset="0"/>
                <a:cs typeface="Times New Roman" panose="02020603050405020304" pitchFamily="18" charset="0"/>
              </a:rPr>
              <a:t/>
            </a:r>
            <a:br>
              <a:rPr lang="en-US" dirty="0">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
            </a:r>
            <a:br>
              <a:rPr lang="en-US" dirty="0" smtClean="0">
                <a:latin typeface="Times New Roman" panose="02020603050405020304" pitchFamily="18" charset="0"/>
                <a:cs typeface="Times New Roman" panose="02020603050405020304" pitchFamily="18" charset="0"/>
              </a:rPr>
            </a:br>
            <a:r>
              <a:rPr lang="en-US" b="1" dirty="0" smtClean="0">
                <a:latin typeface="Times New Roman" panose="02020603050405020304" pitchFamily="18" charset="0"/>
                <a:cs typeface="Times New Roman" panose="02020603050405020304" pitchFamily="18" charset="0"/>
              </a:rPr>
              <a:t>Contact </a:t>
            </a:r>
            <a:r>
              <a:rPr lang="en-US" sz="4000" b="1" dirty="0" smtClean="0">
                <a:latin typeface="Times New Roman" panose="02020603050405020304" pitchFamily="18" charset="0"/>
                <a:cs typeface="Times New Roman" panose="02020603050405020304" pitchFamily="18" charset="0"/>
                <a:hlinkClick r:id="rId2"/>
              </a:rPr>
              <a:t>David@davidboje.com</a:t>
            </a:r>
            <a:endParaRPr lang="en-US" sz="4000" b="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5406588" y="2801580"/>
            <a:ext cx="3583665" cy="854107"/>
          </a:xfrm>
          <a:prstGeom prst="rect">
            <a:avLst/>
          </a:prstGeom>
        </p:spPr>
      </p:pic>
      <p:pic>
        <p:nvPicPr>
          <p:cNvPr id="7" name="Picture 6"/>
          <p:cNvPicPr>
            <a:picLocks noChangeAspect="1"/>
          </p:cNvPicPr>
          <p:nvPr/>
        </p:nvPicPr>
        <p:blipFill>
          <a:blip r:embed="rId4"/>
          <a:stretch>
            <a:fillRect/>
          </a:stretch>
        </p:blipFill>
        <p:spPr>
          <a:xfrm>
            <a:off x="5718963" y="3944203"/>
            <a:ext cx="3425036" cy="2537877"/>
          </a:xfrm>
          <a:prstGeom prst="rect">
            <a:avLst/>
          </a:prstGeom>
        </p:spPr>
      </p:pic>
      <p:pic>
        <p:nvPicPr>
          <p:cNvPr id="8" name="Picture 7"/>
          <p:cNvPicPr>
            <a:picLocks noChangeAspect="1"/>
          </p:cNvPicPr>
          <p:nvPr/>
        </p:nvPicPr>
        <p:blipFill>
          <a:blip r:embed="rId5"/>
          <a:stretch>
            <a:fillRect/>
          </a:stretch>
        </p:blipFill>
        <p:spPr>
          <a:xfrm>
            <a:off x="5718962" y="253990"/>
            <a:ext cx="3425037" cy="2283358"/>
          </a:xfrm>
          <a:prstGeom prst="rect">
            <a:avLst/>
          </a:prstGeom>
        </p:spPr>
      </p:pic>
      <p:sp>
        <p:nvSpPr>
          <p:cNvPr id="3" name="Slide Number Placeholder 2"/>
          <p:cNvSpPr>
            <a:spLocks noGrp="1"/>
          </p:cNvSpPr>
          <p:nvPr>
            <p:ph type="sldNum" sz="quarter" idx="12"/>
          </p:nvPr>
        </p:nvSpPr>
        <p:spPr/>
        <p:txBody>
          <a:bodyPr/>
          <a:lstStyle/>
          <a:p>
            <a:fld id="{651FC063-5EA9-49AF-AFAF-D68C9E82B23B}" type="slidenum">
              <a:rPr lang="en-US" smtClean="0"/>
              <a:pPr/>
              <a:t>23</a:t>
            </a:fld>
            <a:endParaRPr lang="en-US"/>
          </a:p>
        </p:txBody>
      </p:sp>
    </p:spTree>
    <p:extLst>
      <p:ext uri="{BB962C8B-B14F-4D97-AF65-F5344CB8AC3E}">
        <p14:creationId xmlns:p14="http://schemas.microsoft.com/office/powerpoint/2010/main" val="26654217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427" y="138160"/>
            <a:ext cx="8229600" cy="849473"/>
          </a:xfrm>
        </p:spPr>
        <p:txBody>
          <a:bodyPr>
            <a:noAutofit/>
          </a:bodyPr>
          <a:lstStyle/>
          <a:p>
            <a:r>
              <a:rPr lang="en-US" sz="3600" b="1" dirty="0" smtClean="0">
                <a:solidFill>
                  <a:schemeClr val="accent2">
                    <a:lumMod val="75000"/>
                  </a:schemeClr>
                </a:solidFill>
                <a:latin typeface="Times New Roman" panose="02020603050405020304" pitchFamily="18" charset="0"/>
                <a:cs typeface="Times New Roman" panose="02020603050405020304" pitchFamily="18" charset="0"/>
              </a:rPr>
              <a:t>501(c)3  ANTENARRATIVE FOUNDATION</a:t>
            </a:r>
            <a:endParaRPr lang="en-US" sz="36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5" name="Rectangle 4"/>
          <p:cNvSpPr/>
          <p:nvPr/>
        </p:nvSpPr>
        <p:spPr>
          <a:xfrm>
            <a:off x="169230" y="4549676"/>
            <a:ext cx="8974769" cy="2308324"/>
          </a:xfrm>
          <a:prstGeom prst="rect">
            <a:avLst/>
          </a:prstGeom>
        </p:spPr>
        <p:txBody>
          <a:bodyPr wrap="square">
            <a:spAutoFit/>
          </a:bodyPr>
          <a:lstStyle/>
          <a:p>
            <a:r>
              <a:rPr lang="en-US" b="1" dirty="0" smtClean="0">
                <a:latin typeface="Times New Roman" panose="02020603050405020304" pitchFamily="18" charset="0"/>
                <a:cs typeface="Times New Roman" panose="02020603050405020304" pitchFamily="18" charset="0"/>
              </a:rPr>
              <a:t>ANTENARRATIVE Foundation Board of Trustees</a:t>
            </a:r>
            <a:endParaRPr lang="en-US" dirty="0" smtClean="0">
              <a:latin typeface="Times New Roman" panose="02020603050405020304" pitchFamily="18" charset="0"/>
              <a:cs typeface="Times New Roman" panose="02020603050405020304" pitchFamily="18" charset="0"/>
            </a:endParaRPr>
          </a:p>
          <a:p>
            <a:pPr marL="342900" indent="-342900">
              <a:buAutoNum type="arabicPeriod"/>
            </a:pPr>
            <a:r>
              <a:rPr lang="en-US" dirty="0" smtClean="0">
                <a:latin typeface="Times New Roman" panose="02020603050405020304" pitchFamily="18" charset="0"/>
                <a:cs typeface="Times New Roman" panose="02020603050405020304" pitchFamily="18" charset="0"/>
              </a:rPr>
              <a:t>David </a:t>
            </a:r>
            <a:r>
              <a:rPr lang="en-US" dirty="0">
                <a:latin typeface="Times New Roman" panose="02020603050405020304" pitchFamily="18" charset="0"/>
                <a:cs typeface="Times New Roman" panose="02020603050405020304" pitchFamily="18" charset="0"/>
              </a:rPr>
              <a:t>M. Boje</a:t>
            </a:r>
            <a:r>
              <a:rPr lang="en-US" dirty="0" smtClean="0">
                <a:latin typeface="Times New Roman" panose="02020603050405020304" pitchFamily="18" charset="0"/>
                <a:cs typeface="Times New Roman" panose="02020603050405020304" pitchFamily="18" charset="0"/>
              </a:rPr>
              <a:t>, (Veteran Army)  </a:t>
            </a:r>
            <a:r>
              <a:rPr lang="en-US" dirty="0">
                <a:latin typeface="Times New Roman" panose="02020603050405020304" pitchFamily="18" charset="0"/>
                <a:cs typeface="Times New Roman" panose="02020603050405020304" pitchFamily="18" charset="0"/>
              </a:rPr>
              <a:t>President </a:t>
            </a:r>
            <a:r>
              <a:rPr lang="en-US" dirty="0" smtClean="0">
                <a:latin typeface="Times New Roman" panose="02020603050405020304" pitchFamily="18" charset="0"/>
                <a:cs typeface="Times New Roman" panose="02020603050405020304" pitchFamily="18" charset="0"/>
              </a:rPr>
              <a:t> &amp; NMSU Regents Professor </a:t>
            </a:r>
          </a:p>
          <a:p>
            <a:r>
              <a:rPr lang="en-US" dirty="0" smtClean="0">
                <a:latin typeface="Times New Roman" panose="02020603050405020304" pitchFamily="18" charset="0"/>
                <a:cs typeface="Times New Roman" panose="02020603050405020304" pitchFamily="18" charset="0"/>
              </a:rPr>
              <a:t>       (575)-936-9578 </a:t>
            </a:r>
            <a:r>
              <a:rPr lang="en-US" dirty="0">
                <a:latin typeface="Times New Roman" panose="02020603050405020304" pitchFamily="18" charset="0"/>
                <a:cs typeface="Times New Roman" panose="02020603050405020304" pitchFamily="18" charset="0"/>
              </a:rPr>
              <a:t>(cell) or </a:t>
            </a:r>
            <a:r>
              <a:rPr lang="en-US" dirty="0" smtClean="0">
                <a:latin typeface="Times New Roman" panose="02020603050405020304" pitchFamily="18" charset="0"/>
                <a:cs typeface="Times New Roman" panose="02020603050405020304" pitchFamily="18" charset="0"/>
                <a:hlinkClick r:id="rId2"/>
              </a:rPr>
              <a:t>David@davidboje.com</a:t>
            </a:r>
            <a:endParaRPr lang="en-US" dirty="0" smtClean="0">
              <a:latin typeface="Times New Roman" panose="02020603050405020304" pitchFamily="18" charset="0"/>
              <a:cs typeface="Times New Roman" panose="02020603050405020304" pitchFamily="18" charset="0"/>
            </a:endParaRPr>
          </a:p>
          <a:p>
            <a:pPr marL="342900" indent="-342900">
              <a:buAutoNum type="arabicPeriod" startAt="2"/>
            </a:pPr>
            <a:r>
              <a:rPr lang="en-US" dirty="0" smtClean="0">
                <a:latin typeface="Times New Roman" panose="02020603050405020304" pitchFamily="18" charset="0"/>
                <a:cs typeface="Times New Roman" panose="02020603050405020304" pitchFamily="18" charset="0"/>
              </a:rPr>
              <a:t>James </a:t>
            </a:r>
            <a:r>
              <a:rPr lang="en-US" dirty="0">
                <a:latin typeface="Times New Roman" panose="02020603050405020304" pitchFamily="18" charset="0"/>
                <a:cs typeface="Times New Roman" panose="02020603050405020304" pitchFamily="18" charset="0"/>
              </a:rPr>
              <a:t>Sassak, </a:t>
            </a:r>
            <a:r>
              <a:rPr lang="en-US" dirty="0" smtClean="0">
                <a:latin typeface="Times New Roman" panose="02020603050405020304" pitchFamily="18" charset="0"/>
                <a:cs typeface="Times New Roman" panose="02020603050405020304" pitchFamily="18" charset="0"/>
              </a:rPr>
              <a:t>VP</a:t>
            </a:r>
          </a:p>
          <a:p>
            <a:pPr marL="342900" indent="-342900">
              <a:buAutoNum type="arabicPeriod" startAt="2"/>
            </a:pP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Nancy Starr </a:t>
            </a:r>
            <a:r>
              <a:rPr lang="en-US" dirty="0" err="1">
                <a:latin typeface="Times New Roman" panose="02020603050405020304" pitchFamily="18" charset="0"/>
                <a:cs typeface="Times New Roman" panose="02020603050405020304" pitchFamily="18" charset="0"/>
              </a:rPr>
              <a:t>Breard</a:t>
            </a:r>
            <a:r>
              <a:rPr lang="en-US" dirty="0">
                <a:latin typeface="Times New Roman" panose="02020603050405020304" pitchFamily="18" charset="0"/>
                <a:cs typeface="Times New Roman" panose="02020603050405020304" pitchFamily="18" charset="0"/>
              </a:rPr>
              <a:t>, EDD, Treasurer </a:t>
            </a:r>
            <a:r>
              <a:rPr lang="en-US" dirty="0" smtClean="0">
                <a:latin typeface="Times New Roman" panose="02020603050405020304" pitchFamily="18" charset="0"/>
                <a:cs typeface="Times New Roman" panose="02020603050405020304" pitchFamily="18" charset="0"/>
              </a:rPr>
              <a:t>864-706-4282</a:t>
            </a:r>
          </a:p>
          <a:p>
            <a:pPr marL="342900" indent="-342900">
              <a:buAutoNum type="arabicPeriod" startAt="2"/>
            </a:pPr>
            <a:r>
              <a:rPr lang="en-US" dirty="0" smtClean="0">
                <a:latin typeface="Times New Roman" panose="02020603050405020304" pitchFamily="18" charset="0"/>
                <a:cs typeface="Times New Roman" panose="02020603050405020304" pitchFamily="18" charset="0"/>
              </a:rPr>
              <a:t>Ernest </a:t>
            </a:r>
            <a:r>
              <a:rPr lang="en-US" dirty="0">
                <a:latin typeface="Times New Roman" panose="02020603050405020304" pitchFamily="18" charset="0"/>
                <a:cs typeface="Times New Roman" panose="02020603050405020304" pitchFamily="18" charset="0"/>
              </a:rPr>
              <a:t>Ramey, </a:t>
            </a:r>
            <a:r>
              <a:rPr lang="en-US" dirty="0" smtClean="0">
                <a:latin typeface="Times New Roman" panose="02020603050405020304" pitchFamily="18" charset="0"/>
                <a:cs typeface="Times New Roman" panose="02020603050405020304" pitchFamily="18" charset="0"/>
              </a:rPr>
              <a:t>Secretary (Veteran Army)</a:t>
            </a:r>
          </a:p>
          <a:p>
            <a:pPr marL="342900" indent="-342900">
              <a:buAutoNum type="arabicPeriod" startAt="2"/>
            </a:pPr>
            <a:r>
              <a:rPr lang="en-US" dirty="0" smtClean="0">
                <a:latin typeface="Times New Roman" panose="02020603050405020304" pitchFamily="18" charset="0"/>
                <a:cs typeface="Times New Roman" panose="02020603050405020304" pitchFamily="18" charset="0"/>
              </a:rPr>
              <a:t>John </a:t>
            </a:r>
            <a:r>
              <a:rPr lang="en-US" dirty="0">
                <a:latin typeface="Times New Roman" panose="02020603050405020304" pitchFamily="18" charset="0"/>
                <a:cs typeface="Times New Roman" panose="02020603050405020304" pitchFamily="18" charset="0"/>
              </a:rPr>
              <a:t>Hawk, Agent-at-</a:t>
            </a:r>
            <a:r>
              <a:rPr lang="en-US" dirty="0" smtClean="0">
                <a:latin typeface="Times New Roman" panose="02020603050405020304" pitchFamily="18" charset="0"/>
                <a:cs typeface="Times New Roman" panose="02020603050405020304" pitchFamily="18" charset="0"/>
              </a:rPr>
              <a:t>large (Veteran Navy)</a:t>
            </a:r>
          </a:p>
          <a:p>
            <a:pPr marL="342900" indent="-342900">
              <a:buAutoNum type="arabicPeriod" startAt="2"/>
            </a:pPr>
            <a:r>
              <a:rPr lang="en-US" dirty="0" smtClean="0">
                <a:latin typeface="Times New Roman" panose="02020603050405020304" pitchFamily="18" charset="0"/>
                <a:cs typeface="Times New Roman" panose="02020603050405020304" pitchFamily="18" charset="0"/>
              </a:rPr>
              <a:t>Wanda </a:t>
            </a:r>
            <a:r>
              <a:rPr lang="en-US" dirty="0">
                <a:latin typeface="Times New Roman" panose="02020603050405020304" pitchFamily="18" charset="0"/>
                <a:cs typeface="Times New Roman" panose="02020603050405020304" pitchFamily="18" charset="0"/>
              </a:rPr>
              <a:t>Whittlesey-</a:t>
            </a:r>
            <a:r>
              <a:rPr lang="en-US" dirty="0" smtClean="0">
                <a:latin typeface="Times New Roman" panose="02020603050405020304" pitchFamily="18" charset="0"/>
                <a:cs typeface="Times New Roman" panose="02020603050405020304" pitchFamily="18" charset="0"/>
              </a:rPr>
              <a:t>Jerome MSW Social Work NMSU Professor</a:t>
            </a:r>
            <a:endParaRPr lang="en-US"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0" y="1128723"/>
            <a:ext cx="9144000" cy="3420953"/>
          </a:xfrm>
          <a:prstGeom prst="rect">
            <a:avLst/>
          </a:prstGeom>
        </p:spPr>
      </p:pic>
      <p:sp>
        <p:nvSpPr>
          <p:cNvPr id="4" name="Slide Number Placeholder 3"/>
          <p:cNvSpPr>
            <a:spLocks noGrp="1"/>
          </p:cNvSpPr>
          <p:nvPr>
            <p:ph type="sldNum" sz="quarter" idx="12"/>
          </p:nvPr>
        </p:nvSpPr>
        <p:spPr/>
        <p:txBody>
          <a:bodyPr/>
          <a:lstStyle/>
          <a:p>
            <a:fld id="{651FC063-5EA9-49AF-AFAF-D68C9E82B23B}" type="slidenum">
              <a:rPr lang="en-US" smtClean="0"/>
              <a:pPr/>
              <a:t>3</a:t>
            </a:fld>
            <a:endParaRPr lang="en-US"/>
          </a:p>
        </p:txBody>
      </p:sp>
    </p:spTree>
    <p:extLst>
      <p:ext uri="{BB962C8B-B14F-4D97-AF65-F5344CB8AC3E}">
        <p14:creationId xmlns:p14="http://schemas.microsoft.com/office/powerpoint/2010/main" val="129248375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Shape 415"/>
          <p:cNvSpPr txBox="1">
            <a:spLocks noGrp="1"/>
          </p:cNvSpPr>
          <p:nvPr>
            <p:ph type="title"/>
          </p:nvPr>
        </p:nvSpPr>
        <p:spPr>
          <a:xfrm>
            <a:off x="457200" y="61456"/>
            <a:ext cx="8229600" cy="1842000"/>
          </a:xfrm>
          <a:prstGeom prst="rect">
            <a:avLst/>
          </a:prstGeom>
          <a:noFill/>
          <a:ln>
            <a:noFill/>
          </a:ln>
        </p:spPr>
        <p:txBody>
          <a:bodyPr lIns="91425" tIns="45700" rIns="91425" bIns="45700" anchor="ctr" anchorCtr="0">
            <a:noAutofit/>
          </a:bodyPr>
          <a:lstStyle/>
          <a:p>
            <a:pPr marL="0" marR="0" lvl="0" indent="0" algn="ctr" rtl="0">
              <a:spcBef>
                <a:spcPts val="0"/>
              </a:spcBef>
              <a:buClr>
                <a:srgbClr val="3366FF"/>
              </a:buClr>
              <a:buSzPct val="25000"/>
              <a:buFont typeface="Arial"/>
              <a:buNone/>
            </a:pPr>
            <a:r>
              <a:rPr lang="en-US" sz="4400" b="1" i="0" u="none" strike="noStrike" cap="none" dirty="0">
                <a:solidFill>
                  <a:schemeClr val="accent2">
                    <a:lumMod val="75000"/>
                  </a:schemeClr>
                </a:solidFill>
                <a:latin typeface="Times New Roman" panose="02020603050405020304" pitchFamily="18" charset="0"/>
                <a:ea typeface="Arial"/>
                <a:cs typeface="Times New Roman" panose="02020603050405020304" pitchFamily="18" charset="0"/>
                <a:sym typeface="Arial"/>
              </a:rPr>
              <a:t>Low </a:t>
            </a:r>
            <a:r>
              <a:rPr lang="en-US" sz="4400" b="1" i="0" u="none" strike="noStrike" cap="none" dirty="0" smtClean="0">
                <a:solidFill>
                  <a:schemeClr val="accent2">
                    <a:lumMod val="75000"/>
                  </a:schemeClr>
                </a:solidFill>
                <a:latin typeface="Times New Roman" panose="02020603050405020304" pitchFamily="18" charset="0"/>
                <a:ea typeface="Arial"/>
                <a:cs typeface="Times New Roman" panose="02020603050405020304" pitchFamily="18" charset="0"/>
                <a:sym typeface="Arial"/>
              </a:rPr>
              <a:t>Cost NMSU Veterans Eco-</a:t>
            </a:r>
            <a:r>
              <a:rPr lang="en-US" b="1" dirty="0" smtClean="0">
                <a:solidFill>
                  <a:schemeClr val="accent2">
                    <a:lumMod val="75000"/>
                  </a:schemeClr>
                </a:solidFill>
                <a:latin typeface="Times New Roman" panose="02020603050405020304" pitchFamily="18" charset="0"/>
                <a:ea typeface="Arial"/>
                <a:cs typeface="Times New Roman" panose="02020603050405020304" pitchFamily="18" charset="0"/>
                <a:sym typeface="Arial"/>
              </a:rPr>
              <a:t>Village </a:t>
            </a:r>
            <a:r>
              <a:rPr lang="en-US" sz="4400" b="1" i="0" u="none" strike="noStrike" cap="none" dirty="0" smtClean="0">
                <a:solidFill>
                  <a:schemeClr val="accent2">
                    <a:lumMod val="75000"/>
                  </a:schemeClr>
                </a:solidFill>
                <a:latin typeface="Times New Roman" panose="02020603050405020304" pitchFamily="18" charset="0"/>
                <a:ea typeface="Arial"/>
                <a:cs typeface="Times New Roman" panose="02020603050405020304" pitchFamily="18" charset="0"/>
                <a:sym typeface="Arial"/>
              </a:rPr>
              <a:t>Project Teams</a:t>
            </a:r>
            <a:endParaRPr lang="en-US" sz="4400" b="1" i="0" u="none" strike="noStrike" cap="none" dirty="0">
              <a:solidFill>
                <a:schemeClr val="accent2">
                  <a:lumMod val="75000"/>
                </a:schemeClr>
              </a:solidFill>
              <a:latin typeface="Times New Roman" panose="02020603050405020304" pitchFamily="18" charset="0"/>
              <a:ea typeface="Arial"/>
              <a:cs typeface="Times New Roman" panose="02020603050405020304" pitchFamily="18" charset="0"/>
              <a:sym typeface="Arial"/>
            </a:endParaRPr>
          </a:p>
        </p:txBody>
      </p:sp>
      <p:sp>
        <p:nvSpPr>
          <p:cNvPr id="416" name="Shape 416"/>
          <p:cNvSpPr txBox="1">
            <a:spLocks noGrp="1"/>
          </p:cNvSpPr>
          <p:nvPr>
            <p:ph type="body" idx="1"/>
          </p:nvPr>
        </p:nvSpPr>
        <p:spPr>
          <a:xfrm>
            <a:off x="341194" y="1885654"/>
            <a:ext cx="8078942" cy="2191429"/>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rgbClr val="3366FF"/>
              </a:buClr>
              <a:buSzPct val="25000"/>
              <a:buFont typeface="Arial"/>
              <a:buNone/>
            </a:pPr>
            <a:r>
              <a:rPr lang="en-US" sz="2000" b="1" i="0" u="none" strike="noStrike" cap="none" dirty="0">
                <a:latin typeface="Times New Roman" panose="02020603050405020304" pitchFamily="18" charset="0"/>
                <a:ea typeface="Calibri"/>
                <a:cs typeface="Times New Roman" panose="02020603050405020304" pitchFamily="18" charset="0"/>
                <a:sym typeface="Calibri"/>
              </a:rPr>
              <a:t>Student </a:t>
            </a:r>
            <a:r>
              <a:rPr lang="en-US" sz="2000" b="1" i="0" u="none" strike="noStrike" cap="none" dirty="0" smtClean="0">
                <a:latin typeface="Times New Roman" panose="02020603050405020304" pitchFamily="18" charset="0"/>
                <a:ea typeface="Calibri"/>
                <a:cs typeface="Times New Roman" panose="02020603050405020304" pitchFamily="18" charset="0"/>
                <a:sym typeface="Calibri"/>
              </a:rPr>
              <a:t>Engineers Team: Supervisor – Shannon Reynolds</a:t>
            </a:r>
            <a:endParaRPr lang="en-US" sz="2000" b="1" i="0" u="none" strike="noStrike" cap="none" dirty="0">
              <a:latin typeface="Times New Roman" panose="02020603050405020304" pitchFamily="18" charset="0"/>
              <a:ea typeface="Calibri"/>
              <a:cs typeface="Times New Roman" panose="02020603050405020304" pitchFamily="18" charset="0"/>
              <a:sym typeface="Calibri"/>
            </a:endParaRPr>
          </a:p>
          <a:p>
            <a:pPr marL="342900" marR="0" lvl="0" indent="-342900" algn="l" rtl="0">
              <a:spcBef>
                <a:spcPts val="560"/>
              </a:spcBef>
              <a:spcAft>
                <a:spcPts val="0"/>
              </a:spcAft>
              <a:buClr>
                <a:schemeClr val="dk1"/>
              </a:buClr>
              <a:buSzPct val="25000"/>
              <a:buFont typeface="Arial"/>
              <a:buNone/>
            </a:pPr>
            <a:r>
              <a:rPr lang="en-US" sz="1800" b="0"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rPr>
              <a:t>Jennifer Lopez  					</a:t>
            </a:r>
            <a:r>
              <a:rPr lang="en-US" sz="1800" b="0" i="0" u="none" strike="noStrike" cap="none" dirty="0" err="1">
                <a:solidFill>
                  <a:schemeClr val="dk1"/>
                </a:solidFill>
                <a:latin typeface="Times New Roman" panose="02020603050405020304" pitchFamily="18" charset="0"/>
                <a:ea typeface="Calibri"/>
                <a:cs typeface="Times New Roman" panose="02020603050405020304" pitchFamily="18" charset="0"/>
                <a:sym typeface="Calibri"/>
              </a:rPr>
              <a:t>N</a:t>
            </a:r>
            <a:r>
              <a:rPr lang="en-US" sz="1800" dirty="0" err="1">
                <a:latin typeface="Times New Roman" panose="02020603050405020304" pitchFamily="18" charset="0"/>
                <a:cs typeface="Times New Roman" panose="02020603050405020304" pitchFamily="18" charset="0"/>
              </a:rPr>
              <a:t>a</a:t>
            </a:r>
            <a:r>
              <a:rPr lang="en-US" sz="1800" b="0" i="0" u="none" strike="noStrike" cap="none" dirty="0" err="1">
                <a:solidFill>
                  <a:schemeClr val="dk1"/>
                </a:solidFill>
                <a:latin typeface="Times New Roman" panose="02020603050405020304" pitchFamily="18" charset="0"/>
                <a:ea typeface="Calibri"/>
                <a:cs typeface="Times New Roman" panose="02020603050405020304" pitchFamily="18" charset="0"/>
                <a:sym typeface="Calibri"/>
              </a:rPr>
              <a:t>waf</a:t>
            </a:r>
            <a:r>
              <a:rPr lang="en-US" sz="1800" b="0"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1800" b="0" i="0" u="none" strike="noStrike" cap="none" dirty="0" err="1">
                <a:solidFill>
                  <a:schemeClr val="dk1"/>
                </a:solidFill>
                <a:latin typeface="Times New Roman" panose="02020603050405020304" pitchFamily="18" charset="0"/>
                <a:ea typeface="Calibri"/>
                <a:cs typeface="Times New Roman" panose="02020603050405020304" pitchFamily="18" charset="0"/>
                <a:sym typeface="Calibri"/>
              </a:rPr>
              <a:t>Alkhaldi</a:t>
            </a:r>
            <a:endParaRPr lang="en-US" sz="1800" b="0"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endParaRPr>
          </a:p>
          <a:p>
            <a:pPr marL="342900" marR="0" lvl="0" indent="-342900" algn="l" rtl="0">
              <a:spcBef>
                <a:spcPts val="560"/>
              </a:spcBef>
              <a:spcAft>
                <a:spcPts val="0"/>
              </a:spcAft>
              <a:buClr>
                <a:schemeClr val="dk1"/>
              </a:buClr>
              <a:buSzPct val="25000"/>
              <a:buFont typeface="Arial"/>
              <a:buNone/>
            </a:pPr>
            <a:r>
              <a:rPr lang="en-US" sz="1800" b="0"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rPr>
              <a:t>Colton Woodruff				</a:t>
            </a:r>
            <a:r>
              <a:rPr lang="en-US" sz="1800" b="0" i="0" u="none" strike="noStrike" cap="none" dirty="0" smtClean="0">
                <a:solidFill>
                  <a:schemeClr val="dk1"/>
                </a:solidFill>
                <a:latin typeface="Times New Roman" panose="02020603050405020304" pitchFamily="18" charset="0"/>
                <a:ea typeface="Calibri"/>
                <a:cs typeface="Times New Roman" panose="02020603050405020304" pitchFamily="18" charset="0"/>
                <a:sym typeface="Calibri"/>
              </a:rPr>
              <a:t>        Paulina </a:t>
            </a:r>
            <a:r>
              <a:rPr lang="en-US" sz="1800" b="0"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rPr>
              <a:t>Orozco-Barraza  </a:t>
            </a:r>
          </a:p>
          <a:p>
            <a:pPr marL="342900" marR="0" lvl="0" indent="-342900" algn="l" rtl="0">
              <a:spcBef>
                <a:spcPts val="560"/>
              </a:spcBef>
              <a:spcAft>
                <a:spcPts val="0"/>
              </a:spcAft>
              <a:buClr>
                <a:schemeClr val="dk1"/>
              </a:buClr>
              <a:buSzPct val="25000"/>
              <a:buFont typeface="Arial"/>
              <a:buNone/>
            </a:pPr>
            <a:r>
              <a:rPr lang="en-US" sz="1800" b="0"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rPr>
              <a:t>Clay Andrews					</a:t>
            </a:r>
            <a:r>
              <a:rPr lang="en-US" sz="1800" b="0" i="0" u="none" strike="noStrike" cap="none" dirty="0" smtClean="0">
                <a:solidFill>
                  <a:schemeClr val="dk1"/>
                </a:solidFill>
                <a:latin typeface="Times New Roman" panose="02020603050405020304" pitchFamily="18" charset="0"/>
                <a:ea typeface="Calibri"/>
                <a:cs typeface="Times New Roman" panose="02020603050405020304" pitchFamily="18" charset="0"/>
                <a:sym typeface="Calibri"/>
              </a:rPr>
              <a:t>        Robin </a:t>
            </a:r>
            <a:r>
              <a:rPr lang="en-US" sz="1800" b="0"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rPr>
              <a:t>Leos  </a:t>
            </a:r>
          </a:p>
          <a:p>
            <a:pPr marL="342900" marR="0" lvl="0" indent="-342900" algn="l" rtl="0">
              <a:spcBef>
                <a:spcPts val="560"/>
              </a:spcBef>
              <a:spcAft>
                <a:spcPts val="0"/>
              </a:spcAft>
              <a:buClr>
                <a:schemeClr val="dk1"/>
              </a:buClr>
              <a:buSzPct val="25000"/>
              <a:buFont typeface="Arial"/>
              <a:buNone/>
            </a:pPr>
            <a:r>
              <a:rPr lang="en-US" sz="1800" b="0"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rPr>
              <a:t>Leslie Hathaway				</a:t>
            </a:r>
            <a:r>
              <a:rPr lang="en-US" sz="1800" b="0" i="0" u="none" strike="noStrike" cap="none" dirty="0" smtClean="0">
                <a:solidFill>
                  <a:schemeClr val="dk1"/>
                </a:solidFill>
                <a:latin typeface="Times New Roman" panose="02020603050405020304" pitchFamily="18" charset="0"/>
                <a:ea typeface="Calibri"/>
                <a:cs typeface="Times New Roman" panose="02020603050405020304" pitchFamily="18" charset="0"/>
                <a:sym typeface="Calibri"/>
              </a:rPr>
              <a:t>        Zack </a:t>
            </a:r>
            <a:r>
              <a:rPr lang="en-US" sz="1800" b="0"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rPr>
              <a:t>Robinson  </a:t>
            </a:r>
          </a:p>
          <a:p>
            <a:pPr marL="342900" marR="0" lvl="0" indent="-342900" algn="l" rtl="0">
              <a:spcBef>
                <a:spcPts val="560"/>
              </a:spcBef>
              <a:buClr>
                <a:schemeClr val="dk1"/>
              </a:buClr>
              <a:buSzPct val="25000"/>
              <a:buFont typeface="Arial"/>
              <a:buNone/>
            </a:pPr>
            <a:r>
              <a:rPr lang="en-US" sz="1800" b="0"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rPr>
              <a:t>Mia Brandt						Omar </a:t>
            </a:r>
            <a:r>
              <a:rPr lang="en-US" sz="1800" b="0" i="0" u="none" strike="noStrike" cap="none" dirty="0" err="1">
                <a:solidFill>
                  <a:schemeClr val="dk1"/>
                </a:solidFill>
                <a:latin typeface="Times New Roman" panose="02020603050405020304" pitchFamily="18" charset="0"/>
                <a:ea typeface="Calibri"/>
                <a:cs typeface="Times New Roman" panose="02020603050405020304" pitchFamily="18" charset="0"/>
                <a:sym typeface="Calibri"/>
              </a:rPr>
              <a:t>Alajmi</a:t>
            </a:r>
            <a:r>
              <a:rPr lang="en-US" sz="1800" b="0"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rPr>
              <a:t>  </a:t>
            </a:r>
          </a:p>
        </p:txBody>
      </p:sp>
      <p:sp>
        <p:nvSpPr>
          <p:cNvPr id="5" name="Shape 416"/>
          <p:cNvSpPr txBox="1">
            <a:spLocks/>
          </p:cNvSpPr>
          <p:nvPr/>
        </p:nvSpPr>
        <p:spPr>
          <a:xfrm>
            <a:off x="286337" y="4526906"/>
            <a:ext cx="8078942" cy="2191429"/>
          </a:xfrm>
          <a:prstGeom prst="rect">
            <a:avLst/>
          </a:prstGeom>
          <a:noFill/>
          <a:ln>
            <a:noFill/>
          </a:ln>
        </p:spPr>
        <p:txBody>
          <a:bodyPr vert="horz" lIns="91425" tIns="45700" rIns="91425" bIns="45700" rtl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buClr>
                <a:srgbClr val="3366FF"/>
              </a:buClr>
              <a:buSzPct val="25000"/>
              <a:buFont typeface="Arial"/>
              <a:buNone/>
            </a:pPr>
            <a:r>
              <a:rPr lang="en-US" sz="2000" b="1" dirty="0" smtClean="0">
                <a:latin typeface="Times New Roman" panose="02020603050405020304" pitchFamily="18" charset="0"/>
                <a:ea typeface="Calibri"/>
                <a:cs typeface="Times New Roman" panose="02020603050405020304" pitchFamily="18" charset="0"/>
                <a:sym typeface="Calibri"/>
              </a:rPr>
              <a:t>Business Students for Sustainability Team:</a:t>
            </a:r>
          </a:p>
          <a:p>
            <a:pPr>
              <a:spcBef>
                <a:spcPts val="0"/>
              </a:spcBef>
              <a:buClr>
                <a:srgbClr val="3366FF"/>
              </a:buClr>
              <a:buSzPct val="25000"/>
              <a:buFont typeface="Arial"/>
              <a:buNone/>
            </a:pPr>
            <a:r>
              <a:rPr lang="en-US" sz="2000" b="1" dirty="0" smtClean="0">
                <a:latin typeface="Times New Roman" panose="02020603050405020304" pitchFamily="18" charset="0"/>
                <a:ea typeface="Calibri"/>
                <a:cs typeface="Times New Roman" panose="02020603050405020304" pitchFamily="18" charset="0"/>
                <a:sym typeface="Calibri"/>
              </a:rPr>
              <a:t>Supervisor- David M. </a:t>
            </a:r>
            <a:r>
              <a:rPr lang="en-US" sz="2000" b="1" dirty="0" err="1" smtClean="0">
                <a:latin typeface="Times New Roman" panose="02020603050405020304" pitchFamily="18" charset="0"/>
                <a:ea typeface="Calibri"/>
                <a:cs typeface="Times New Roman" panose="02020603050405020304" pitchFamily="18" charset="0"/>
                <a:sym typeface="Calibri"/>
              </a:rPr>
              <a:t>Boje</a:t>
            </a:r>
            <a:endParaRPr lang="en-US" sz="2000" b="1" dirty="0" smtClean="0">
              <a:latin typeface="Times New Roman" panose="02020603050405020304" pitchFamily="18" charset="0"/>
              <a:ea typeface="Calibri"/>
              <a:cs typeface="Times New Roman" panose="02020603050405020304" pitchFamily="18" charset="0"/>
              <a:sym typeface="Calibri"/>
            </a:endParaRPr>
          </a:p>
          <a:p>
            <a:pPr marL="0" indent="0">
              <a:buNone/>
            </a:pPr>
            <a:r>
              <a:rPr lang="en-US" sz="1800" dirty="0" err="1" smtClean="0">
                <a:latin typeface="Times New Roman" panose="02020603050405020304" pitchFamily="18" charset="0"/>
                <a:cs typeface="Times New Roman" panose="02020603050405020304" pitchFamily="18" charset="0"/>
              </a:rPr>
              <a:t>Sweata</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Lal</a:t>
            </a:r>
            <a:r>
              <a:rPr lang="en-US" sz="1800" dirty="0" smtClean="0">
                <a:latin typeface="Times New Roman" panose="02020603050405020304" pitchFamily="18" charset="0"/>
                <a:cs typeface="Times New Roman" panose="02020603050405020304" pitchFamily="18" charset="0"/>
              </a:rPr>
              <a:t>, MBA</a:t>
            </a:r>
            <a:endParaRPr lang="en-US" sz="1800" dirty="0">
              <a:latin typeface="Times New Roman" panose="02020603050405020304" pitchFamily="18" charset="0"/>
              <a:cs typeface="Times New Roman" panose="02020603050405020304" pitchFamily="18" charset="0"/>
            </a:endParaRPr>
          </a:p>
          <a:p>
            <a:pPr marL="0" indent="0">
              <a:buNone/>
            </a:pPr>
            <a:r>
              <a:rPr lang="en-US" sz="1800" dirty="0">
                <a:latin typeface="Times New Roman" panose="02020603050405020304" pitchFamily="18" charset="0"/>
                <a:cs typeface="Times New Roman" panose="02020603050405020304" pitchFamily="18" charset="0"/>
              </a:rPr>
              <a:t>Samuel </a:t>
            </a:r>
            <a:r>
              <a:rPr lang="en-US" sz="1800" dirty="0" smtClean="0">
                <a:latin typeface="Times New Roman" panose="02020603050405020304" pitchFamily="18" charset="0"/>
                <a:cs typeface="Times New Roman" panose="02020603050405020304" pitchFamily="18" charset="0"/>
              </a:rPr>
              <a:t>Buckingham, MBA</a:t>
            </a:r>
            <a:endParaRPr lang="en-US" sz="1800" dirty="0">
              <a:latin typeface="Times New Roman" panose="02020603050405020304" pitchFamily="18" charset="0"/>
              <a:cs typeface="Times New Roman" panose="02020603050405020304" pitchFamily="18" charset="0"/>
            </a:endParaRPr>
          </a:p>
          <a:p>
            <a:pPr marL="0" indent="0">
              <a:buNone/>
            </a:pPr>
            <a:r>
              <a:rPr lang="en-US" sz="1800" dirty="0">
                <a:latin typeface="Times New Roman" panose="02020603050405020304" pitchFamily="18" charset="0"/>
                <a:cs typeface="Times New Roman" panose="02020603050405020304" pitchFamily="18" charset="0"/>
              </a:rPr>
              <a:t>Sultan </a:t>
            </a:r>
            <a:r>
              <a:rPr lang="en-US" sz="1800" dirty="0" err="1" smtClean="0">
                <a:latin typeface="Times New Roman" panose="02020603050405020304" pitchFamily="18" charset="0"/>
                <a:cs typeface="Times New Roman" panose="02020603050405020304" pitchFamily="18" charset="0"/>
              </a:rPr>
              <a:t>Almajroub</a:t>
            </a:r>
            <a:r>
              <a:rPr lang="en-US" sz="1800" dirty="0" smtClean="0">
                <a:latin typeface="Times New Roman" panose="02020603050405020304" pitchFamily="18" charset="0"/>
                <a:cs typeface="Times New Roman" panose="02020603050405020304" pitchFamily="18" charset="0"/>
              </a:rPr>
              <a:t>, MBA</a:t>
            </a:r>
          </a:p>
          <a:p>
            <a:pPr marL="0" indent="0">
              <a:buNone/>
            </a:pPr>
            <a:endParaRPr lang="en-US" sz="1800" dirty="0">
              <a:latin typeface="Times New Roman" panose="02020603050405020304" pitchFamily="18" charset="0"/>
              <a:cs typeface="Times New Roman" panose="02020603050405020304" pitchFamily="18" charset="0"/>
            </a:endParaRPr>
          </a:p>
          <a:p>
            <a:pPr>
              <a:spcBef>
                <a:spcPts val="560"/>
              </a:spcBef>
              <a:buClr>
                <a:schemeClr val="dk1"/>
              </a:buClr>
              <a:buSzPct val="25000"/>
              <a:buFont typeface="Arial"/>
              <a:buNone/>
            </a:pPr>
            <a:endParaRPr lang="en-US" sz="1800" dirty="0">
              <a:solidFill>
                <a:schemeClr val="dk1"/>
              </a:solidFill>
              <a:latin typeface="Times New Roman" panose="02020603050405020304" pitchFamily="18" charset="0"/>
              <a:ea typeface="Calibri"/>
              <a:cs typeface="Times New Roman" panose="02020603050405020304" pitchFamily="18" charset="0"/>
              <a:sym typeface="Calibri"/>
            </a:endParaRPr>
          </a:p>
        </p:txBody>
      </p:sp>
      <p:pic>
        <p:nvPicPr>
          <p:cNvPr id="6" name="Shape 437"/>
          <p:cNvPicPr preferRelativeResize="0"/>
          <p:nvPr/>
        </p:nvPicPr>
        <p:blipFill>
          <a:blip r:embed="rId3">
            <a:alphaModFix/>
          </a:blip>
          <a:stretch>
            <a:fillRect/>
          </a:stretch>
        </p:blipFill>
        <p:spPr>
          <a:xfrm>
            <a:off x="6346208" y="4526906"/>
            <a:ext cx="2688609" cy="2219923"/>
          </a:xfrm>
          <a:prstGeom prst="rect">
            <a:avLst/>
          </a:prstGeom>
          <a:noFill/>
          <a:ln>
            <a:noFill/>
          </a:ln>
        </p:spPr>
      </p:pic>
      <p:sp>
        <p:nvSpPr>
          <p:cNvPr id="2" name="Slide Number Placeholder 1"/>
          <p:cNvSpPr>
            <a:spLocks noGrp="1"/>
          </p:cNvSpPr>
          <p:nvPr>
            <p:ph type="sldNum" sz="quarter" idx="12"/>
          </p:nvPr>
        </p:nvSpPr>
        <p:spPr/>
        <p:txBody>
          <a:bodyPr/>
          <a:lstStyle/>
          <a:p>
            <a:fld id="{651FC063-5EA9-49AF-AFAF-D68C9E82B23B}" type="slidenum">
              <a:rPr lang="en-US" smtClean="0"/>
              <a:pPr/>
              <a:t>4</a:t>
            </a:fld>
            <a:endParaRPr lang="en-US"/>
          </a:p>
        </p:txBody>
      </p:sp>
    </p:spTree>
    <p:extLst>
      <p:ext uri="{BB962C8B-B14F-4D97-AF65-F5344CB8AC3E}">
        <p14:creationId xmlns:p14="http://schemas.microsoft.com/office/powerpoint/2010/main" val="491700258"/>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chemeClr val="accent2">
                    <a:lumMod val="75000"/>
                  </a:schemeClr>
                </a:solidFill>
                <a:latin typeface="Times New Roman" panose="02020603050405020304" pitchFamily="18" charset="0"/>
                <a:cs typeface="Times New Roman" panose="02020603050405020304" pitchFamily="18" charset="0"/>
              </a:rPr>
              <a:t>Executive Summary:</a:t>
            </a:r>
            <a:br>
              <a:rPr lang="en-US" b="1" dirty="0" smtClean="0">
                <a:solidFill>
                  <a:schemeClr val="accent2">
                    <a:lumMod val="75000"/>
                  </a:schemeClr>
                </a:solidFill>
                <a:latin typeface="Times New Roman" panose="02020603050405020304" pitchFamily="18" charset="0"/>
                <a:cs typeface="Times New Roman" panose="02020603050405020304" pitchFamily="18" charset="0"/>
              </a:rPr>
            </a:br>
            <a:r>
              <a:rPr lang="en-US" b="1" dirty="0" smtClean="0">
                <a:solidFill>
                  <a:schemeClr val="accent2">
                    <a:lumMod val="75000"/>
                  </a:schemeClr>
                </a:solidFill>
                <a:latin typeface="Times New Roman" panose="02020603050405020304" pitchFamily="18" charset="0"/>
                <a:cs typeface="Times New Roman" panose="02020603050405020304" pitchFamily="18" charset="0"/>
              </a:rPr>
              <a:t>Our Aim Today</a:t>
            </a:r>
            <a:endParaRPr lang="en-US"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pPr marL="0" indent="0">
              <a:buNone/>
            </a:pPr>
            <a:r>
              <a:rPr lang="en-US" dirty="0" smtClean="0">
                <a:latin typeface="Times New Roman" panose="02020603050405020304" pitchFamily="18" charset="0"/>
                <a:cs typeface="Times New Roman" panose="02020603050405020304" pitchFamily="18" charset="0"/>
              </a:rPr>
              <a:t>We seek “</a:t>
            </a:r>
            <a:r>
              <a:rPr lang="en-US" i="1" dirty="0" smtClean="0">
                <a:latin typeface="Times New Roman" panose="02020603050405020304" pitchFamily="18" charset="0"/>
                <a:cs typeface="Times New Roman" panose="02020603050405020304" pitchFamily="18" charset="0"/>
              </a:rPr>
              <a:t>partnership</a:t>
            </a:r>
            <a:r>
              <a:rPr lang="en-US" dirty="0" smtClean="0">
                <a:latin typeface="Times New Roman" panose="02020603050405020304" pitchFamily="18" charset="0"/>
                <a:cs typeface="Times New Roman" panose="02020603050405020304" pitchFamily="18" charset="0"/>
              </a:rPr>
              <a:t>” with city and University for the Vision &amp; Implementation</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of the VETERANS’ ECO</a:t>
            </a:r>
            <a:r>
              <a:rPr lang="en-US" dirty="0">
                <a:latin typeface="Times New Roman" panose="02020603050405020304" pitchFamily="18" charset="0"/>
                <a:cs typeface="Times New Roman" panose="02020603050405020304" pitchFamily="18" charset="0"/>
              </a:rPr>
              <a:t>-</a:t>
            </a:r>
            <a:r>
              <a:rPr lang="en-US" dirty="0" smtClean="0">
                <a:latin typeface="Times New Roman" panose="02020603050405020304" pitchFamily="18" charset="0"/>
                <a:cs typeface="Times New Roman" panose="02020603050405020304" pitchFamily="18" charset="0"/>
              </a:rPr>
              <a:t>VILLAGE</a:t>
            </a:r>
          </a:p>
          <a:p>
            <a:pPr marL="0" indent="0">
              <a:buNone/>
            </a:pPr>
            <a:r>
              <a:rPr lang="en-US" dirty="0" smtClean="0">
                <a:latin typeface="Times New Roman" panose="02020603050405020304" pitchFamily="18" charset="0"/>
                <a:cs typeface="Times New Roman" panose="02020603050405020304" pitchFamily="18" charset="0"/>
              </a:rPr>
              <a:t>e.g.</a:t>
            </a:r>
            <a:endParaRPr lang="en-US" dirty="0">
              <a:latin typeface="Times New Roman" panose="02020603050405020304" pitchFamily="18" charset="0"/>
              <a:cs typeface="Times New Roman" panose="02020603050405020304" pitchFamily="18" charset="0"/>
            </a:endParaRPr>
          </a:p>
          <a:p>
            <a:pPr marL="0" indent="0">
              <a:buNone/>
            </a:pPr>
            <a:endParaRPr lang="en-US" dirty="0"/>
          </a:p>
          <a:p>
            <a:endParaRPr lang="en-US" dirty="0"/>
          </a:p>
          <a:p>
            <a:pPr marL="0" indent="0">
              <a:buNone/>
            </a:pPr>
            <a:endParaRPr lang="en-US" dirty="0"/>
          </a:p>
        </p:txBody>
      </p:sp>
      <p:pic>
        <p:nvPicPr>
          <p:cNvPr id="4" name="Picture 3"/>
          <p:cNvPicPr>
            <a:picLocks noChangeAspect="1"/>
          </p:cNvPicPr>
          <p:nvPr/>
        </p:nvPicPr>
        <p:blipFill>
          <a:blip r:embed="rId2"/>
          <a:stretch>
            <a:fillRect/>
          </a:stretch>
        </p:blipFill>
        <p:spPr>
          <a:xfrm>
            <a:off x="5364441" y="4083406"/>
            <a:ext cx="2667028" cy="1160157"/>
          </a:xfrm>
          <a:prstGeom prst="rect">
            <a:avLst/>
          </a:prstGeom>
        </p:spPr>
      </p:pic>
      <p:pic>
        <p:nvPicPr>
          <p:cNvPr id="5" name="Picture 4"/>
          <p:cNvPicPr>
            <a:picLocks noChangeAspect="1"/>
          </p:cNvPicPr>
          <p:nvPr/>
        </p:nvPicPr>
        <p:blipFill>
          <a:blip r:embed="rId3"/>
          <a:stretch>
            <a:fillRect/>
          </a:stretch>
        </p:blipFill>
        <p:spPr>
          <a:xfrm>
            <a:off x="0" y="5677469"/>
            <a:ext cx="9144000" cy="1180531"/>
          </a:xfrm>
          <a:prstGeom prst="rect">
            <a:avLst/>
          </a:prstGeom>
        </p:spPr>
      </p:pic>
      <p:pic>
        <p:nvPicPr>
          <p:cNvPr id="6" name="Picture 5"/>
          <p:cNvPicPr>
            <a:picLocks noChangeAspect="1"/>
          </p:cNvPicPr>
          <p:nvPr/>
        </p:nvPicPr>
        <p:blipFill>
          <a:blip r:embed="rId4"/>
          <a:stretch>
            <a:fillRect/>
          </a:stretch>
        </p:blipFill>
        <p:spPr>
          <a:xfrm>
            <a:off x="457200" y="3922457"/>
            <a:ext cx="3787937" cy="1482056"/>
          </a:xfrm>
          <a:prstGeom prst="rect">
            <a:avLst/>
          </a:prstGeom>
        </p:spPr>
      </p:pic>
      <p:pic>
        <p:nvPicPr>
          <p:cNvPr id="7" name="Picture 6"/>
          <p:cNvPicPr>
            <a:picLocks noChangeAspect="1"/>
          </p:cNvPicPr>
          <p:nvPr/>
        </p:nvPicPr>
        <p:blipFill>
          <a:blip r:embed="rId5"/>
          <a:stretch>
            <a:fillRect/>
          </a:stretch>
        </p:blipFill>
        <p:spPr>
          <a:xfrm>
            <a:off x="457199" y="0"/>
            <a:ext cx="1393581" cy="1600200"/>
          </a:xfrm>
          <a:prstGeom prst="rect">
            <a:avLst/>
          </a:prstGeom>
        </p:spPr>
      </p:pic>
      <p:sp>
        <p:nvSpPr>
          <p:cNvPr id="8" name="Slide Number Placeholder 7"/>
          <p:cNvSpPr>
            <a:spLocks noGrp="1"/>
          </p:cNvSpPr>
          <p:nvPr>
            <p:ph type="sldNum" sz="quarter" idx="12"/>
          </p:nvPr>
        </p:nvSpPr>
        <p:spPr/>
        <p:txBody>
          <a:bodyPr/>
          <a:lstStyle/>
          <a:p>
            <a:fld id="{651FC063-5EA9-49AF-AFAF-D68C9E82B23B}" type="slidenum">
              <a:rPr lang="en-US" smtClean="0"/>
              <a:pPr/>
              <a:t>5</a:t>
            </a:fld>
            <a:endParaRPr lang="en-US"/>
          </a:p>
        </p:txBody>
      </p:sp>
    </p:spTree>
    <p:extLst>
      <p:ext uri="{BB962C8B-B14F-4D97-AF65-F5344CB8AC3E}">
        <p14:creationId xmlns:p14="http://schemas.microsoft.com/office/powerpoint/2010/main" val="70278684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b="1" dirty="0" smtClean="0">
                <a:solidFill>
                  <a:schemeClr val="accent2">
                    <a:lumMod val="75000"/>
                  </a:schemeClr>
                </a:solidFill>
                <a:latin typeface="Times New Roman" panose="02020603050405020304" pitchFamily="18" charset="0"/>
                <a:cs typeface="Times New Roman" panose="02020603050405020304" pitchFamily="18" charset="0"/>
              </a:rPr>
              <a:t>Vision Statement</a:t>
            </a:r>
            <a:endParaRPr lang="en-US"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fontScale="85000" lnSpcReduction="10000"/>
          </a:bodyPr>
          <a:lstStyle/>
          <a:p>
            <a:pPr marL="0" indent="0">
              <a:buNone/>
            </a:pPr>
            <a:r>
              <a:rPr lang="en-US" i="1" dirty="0" smtClean="0">
                <a:latin typeface="Times New Roman" panose="02020603050405020304" pitchFamily="18" charset="0"/>
                <a:cs typeface="Times New Roman" panose="02020603050405020304" pitchFamily="18" charset="0"/>
              </a:rPr>
              <a:t>Provide </a:t>
            </a:r>
            <a:r>
              <a:rPr lang="en-US" i="1" dirty="0">
                <a:latin typeface="Times New Roman" panose="02020603050405020304" pitchFamily="18" charset="0"/>
                <a:cs typeface="Times New Roman" panose="02020603050405020304" pitchFamily="18" charset="0"/>
              </a:rPr>
              <a:t>a </a:t>
            </a:r>
            <a:r>
              <a:rPr lang="en-US" i="1" dirty="0" smtClean="0">
                <a:latin typeface="Times New Roman" panose="02020603050405020304" pitchFamily="18" charset="0"/>
                <a:cs typeface="Times New Roman" panose="02020603050405020304" pitchFamily="18" charset="0"/>
              </a:rPr>
              <a:t>two one</a:t>
            </a:r>
            <a:r>
              <a:rPr lang="en-US" i="1" dirty="0">
                <a:latin typeface="Times New Roman" panose="02020603050405020304" pitchFamily="18" charset="0"/>
                <a:cs typeface="Times New Roman" panose="02020603050405020304" pitchFamily="18" charset="0"/>
              </a:rPr>
              <a:t>-of-a-kind cutting-edge </a:t>
            </a:r>
            <a:r>
              <a:rPr lang="en-US" i="1" dirty="0" smtClean="0">
                <a:latin typeface="Times New Roman" panose="02020603050405020304" pitchFamily="18" charset="0"/>
                <a:cs typeface="Times New Roman" panose="02020603050405020304" pitchFamily="18" charset="0"/>
              </a:rPr>
              <a:t>facilities: </a:t>
            </a:r>
          </a:p>
          <a:p>
            <a:r>
              <a:rPr lang="en-US" i="1" dirty="0" smtClean="0">
                <a:latin typeface="Times New Roman" panose="02020603050405020304" pitchFamily="18" charset="0"/>
                <a:cs typeface="Times New Roman" panose="02020603050405020304" pitchFamily="18" charset="0"/>
              </a:rPr>
              <a:t>One for Tiny Home housing student veterans </a:t>
            </a:r>
            <a:r>
              <a:rPr lang="en-US" i="1" dirty="0">
                <a:latin typeface="Times New Roman" panose="02020603050405020304" pitchFamily="18" charset="0"/>
                <a:cs typeface="Times New Roman" panose="02020603050405020304" pitchFamily="18" charset="0"/>
              </a:rPr>
              <a:t>and their </a:t>
            </a:r>
            <a:r>
              <a:rPr lang="en-US" i="1" dirty="0" smtClean="0">
                <a:latin typeface="Times New Roman" panose="02020603050405020304" pitchFamily="18" charset="0"/>
                <a:cs typeface="Times New Roman" panose="02020603050405020304" pitchFamily="18" charset="0"/>
              </a:rPr>
              <a:t>families (A-</a:t>
            </a:r>
            <a:r>
              <a:rPr lang="en-US" i="1" dirty="0">
                <a:latin typeface="Times New Roman" panose="02020603050405020304" pitchFamily="18" charset="0"/>
                <a:cs typeface="Times New Roman" panose="02020603050405020304" pitchFamily="18" charset="0"/>
              </a:rPr>
              <a:t>Mountain) and </a:t>
            </a:r>
            <a:r>
              <a:rPr lang="en-US" i="1" dirty="0" smtClean="0">
                <a:latin typeface="Times New Roman" panose="02020603050405020304" pitchFamily="18" charset="0"/>
                <a:cs typeface="Times New Roman" panose="02020603050405020304" pitchFamily="18" charset="0"/>
              </a:rPr>
              <a:t>opportunities </a:t>
            </a:r>
            <a:r>
              <a:rPr lang="en-US" i="1" dirty="0">
                <a:latin typeface="Times New Roman" panose="02020603050405020304" pitchFamily="18" charset="0"/>
                <a:cs typeface="Times New Roman" panose="02020603050405020304" pitchFamily="18" charset="0"/>
              </a:rPr>
              <a:t>with </a:t>
            </a:r>
            <a:r>
              <a:rPr lang="en-US" i="1" dirty="0" smtClean="0">
                <a:latin typeface="Times New Roman" panose="02020603050405020304" pitchFamily="18" charset="0"/>
                <a:cs typeface="Times New Roman" panose="02020603050405020304" pitchFamily="18" charset="0"/>
              </a:rPr>
              <a:t>horses and retreats </a:t>
            </a:r>
            <a:r>
              <a:rPr lang="en-US" i="1" dirty="0">
                <a:latin typeface="Times New Roman" panose="02020603050405020304" pitchFamily="18" charset="0"/>
                <a:cs typeface="Times New Roman" panose="02020603050405020304" pitchFamily="18" charset="0"/>
              </a:rPr>
              <a:t>for post-deployment decompression at Legacy Ranch </a:t>
            </a:r>
            <a:r>
              <a:rPr lang="en-US" i="1" dirty="0" smtClean="0">
                <a:latin typeface="Times New Roman" panose="02020603050405020304" pitchFamily="18" charset="0"/>
                <a:cs typeface="Times New Roman" panose="02020603050405020304" pitchFamily="18" charset="0"/>
              </a:rPr>
              <a:t>(old Rodeo facility). </a:t>
            </a:r>
            <a:endParaRPr lang="en-US" i="1" dirty="0">
              <a:latin typeface="Times New Roman" panose="02020603050405020304" pitchFamily="18" charset="0"/>
              <a:cs typeface="Times New Roman" panose="02020603050405020304" pitchFamily="18" charset="0"/>
            </a:endParaRPr>
          </a:p>
          <a:p>
            <a:r>
              <a:rPr lang="en-US" i="1" dirty="0" smtClean="0">
                <a:latin typeface="Times New Roman" panose="02020603050405020304" pitchFamily="18" charset="0"/>
                <a:cs typeface="Times New Roman" panose="02020603050405020304" pitchFamily="18" charset="0"/>
              </a:rPr>
              <a:t> Second homeless veterans and homeless (Burn Lake) </a:t>
            </a:r>
            <a:r>
              <a:rPr lang="en-US" i="1" dirty="0">
                <a:latin typeface="Times New Roman" panose="02020603050405020304" pitchFamily="18" charset="0"/>
                <a:cs typeface="Times New Roman" panose="02020603050405020304" pitchFamily="18" charset="0"/>
              </a:rPr>
              <a:t>to strengthen and heal themselves through a continuum of traditional and innovative treatment </a:t>
            </a:r>
            <a:r>
              <a:rPr lang="en-US" i="1" dirty="0" smtClean="0">
                <a:latin typeface="Times New Roman" panose="02020603050405020304" pitchFamily="18" charset="0"/>
                <a:cs typeface="Times New Roman" panose="02020603050405020304" pitchFamily="18" charset="0"/>
              </a:rPr>
              <a:t>and </a:t>
            </a:r>
            <a:r>
              <a:rPr lang="en-US" i="1" dirty="0">
                <a:latin typeface="Times New Roman" panose="02020603050405020304" pitchFamily="18" charset="0"/>
                <a:cs typeface="Times New Roman" panose="02020603050405020304" pitchFamily="18" charset="0"/>
              </a:rPr>
              <a:t>the </a:t>
            </a:r>
            <a:r>
              <a:rPr lang="en-US" i="1" dirty="0" smtClean="0">
                <a:latin typeface="Times New Roman" panose="02020603050405020304" pitchFamily="18" charset="0"/>
                <a:cs typeface="Times New Roman" panose="02020603050405020304" pitchFamily="18" charset="0"/>
              </a:rPr>
              <a:t>environment of Tiny Homes (lease or purchase), RV Tiny Home temporary stays, &amp;/or weekend</a:t>
            </a:r>
            <a:endParaRPr lang="en-US" i="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651FC063-5EA9-49AF-AFAF-D68C9E82B23B}" type="slidenum">
              <a:rPr lang="en-US" smtClean="0"/>
              <a:pPr/>
              <a:t>6</a:t>
            </a:fld>
            <a:endParaRPr lang="en-US"/>
          </a:p>
        </p:txBody>
      </p:sp>
    </p:spTree>
    <p:extLst>
      <p:ext uri="{BB962C8B-B14F-4D97-AF65-F5344CB8AC3E}">
        <p14:creationId xmlns:p14="http://schemas.microsoft.com/office/powerpoint/2010/main" val="44467951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132" y="-92122"/>
            <a:ext cx="8229600" cy="1143000"/>
          </a:xfrm>
        </p:spPr>
        <p:txBody>
          <a:bodyPr/>
          <a:lstStyle/>
          <a:p>
            <a:r>
              <a:rPr lang="en-US" b="1" dirty="0" smtClean="0">
                <a:solidFill>
                  <a:schemeClr val="accent2">
                    <a:lumMod val="75000"/>
                  </a:schemeClr>
                </a:solidFill>
                <a:latin typeface="Times New Roman" panose="02020603050405020304" pitchFamily="18" charset="0"/>
                <a:cs typeface="Times New Roman" panose="02020603050405020304" pitchFamily="18" charset="0"/>
              </a:rPr>
              <a:t>Vision/Summary</a:t>
            </a:r>
            <a:endParaRPr lang="en-US"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0" y="859809"/>
            <a:ext cx="9144000" cy="5998191"/>
          </a:xfrm>
        </p:spPr>
        <p:txBody>
          <a:bodyPr>
            <a:noAutofit/>
          </a:bodyPr>
          <a:lstStyle/>
          <a:p>
            <a:pPr>
              <a:buFont typeface="Wingdings" panose="05000000000000000000" pitchFamily="2" charset="2"/>
              <a:buChar char="Ø"/>
            </a:pPr>
            <a:r>
              <a:rPr lang="en-US" sz="2400" dirty="0" smtClean="0">
                <a:latin typeface="Times New Roman" panose="02020603050405020304" pitchFamily="18" charset="0"/>
                <a:cs typeface="Times New Roman" panose="02020603050405020304" pitchFamily="18" charset="0"/>
              </a:rPr>
              <a:t>Customize each Tiny Home to customer preferences for exterior and interior design</a:t>
            </a:r>
          </a:p>
          <a:p>
            <a:pPr>
              <a:buFont typeface="Wingdings" panose="05000000000000000000" pitchFamily="2" charset="2"/>
              <a:buChar char="Ø"/>
            </a:pPr>
            <a:endParaRPr lang="en-US" sz="2400" dirty="0" smtClean="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2400" dirty="0" smtClean="0">
                <a:latin typeface="Times New Roman" panose="02020603050405020304" pitchFamily="18" charset="0"/>
                <a:cs typeface="Times New Roman" panose="02020603050405020304" pitchFamily="18" charset="0"/>
              </a:rPr>
              <a:t>Price Range 23,000 to 33,000 each; Lease/Rent to Own Option</a:t>
            </a:r>
          </a:p>
          <a:p>
            <a:pPr>
              <a:buFont typeface="Wingdings" panose="05000000000000000000" pitchFamily="2" charset="2"/>
              <a:buChar char="Ø"/>
            </a:pPr>
            <a:endParaRPr lang="en-US" sz="2400" dirty="0" smtClean="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2400" dirty="0" smtClean="0">
                <a:latin typeface="Times New Roman" panose="02020603050405020304" pitchFamily="18" charset="0"/>
                <a:cs typeface="Times New Roman" panose="02020603050405020304" pitchFamily="18" charset="0"/>
              </a:rPr>
              <a:t>Keep homes on wheels </a:t>
            </a:r>
          </a:p>
          <a:p>
            <a:pPr>
              <a:buFont typeface="Wingdings" panose="05000000000000000000" pitchFamily="2" charset="2"/>
              <a:buChar char="Ø"/>
            </a:pPr>
            <a:endParaRPr lang="en-US" sz="2400" dirty="0" smtClean="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2400" dirty="0" smtClean="0">
                <a:latin typeface="Times New Roman" panose="02020603050405020304" pitchFamily="18" charset="0"/>
                <a:cs typeface="Times New Roman" panose="02020603050405020304" pitchFamily="18" charset="0"/>
              </a:rPr>
              <a:t>Use Sustainable construction materials </a:t>
            </a:r>
          </a:p>
          <a:p>
            <a:pPr>
              <a:buFont typeface="Wingdings" panose="05000000000000000000" pitchFamily="2" charset="2"/>
              <a:buChar char="Ø"/>
            </a:pPr>
            <a:endParaRPr lang="en-US" sz="2400" dirty="0" smtClean="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2400" dirty="0" smtClean="0">
                <a:latin typeface="Times New Roman" panose="02020603050405020304" pitchFamily="18" charset="0"/>
                <a:cs typeface="Times New Roman" panose="02020603050405020304" pitchFamily="18" charset="0"/>
              </a:rPr>
              <a:t>Has advantage of meeting demand for Tiny Home construction in New Mexico</a:t>
            </a:r>
          </a:p>
          <a:p>
            <a:pPr>
              <a:buFont typeface="Wingdings" panose="05000000000000000000" pitchFamily="2" charset="2"/>
              <a:buChar char="Ø"/>
            </a:pPr>
            <a:endParaRPr lang="en-US" sz="2400" dirty="0" smtClean="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2400" dirty="0" smtClean="0">
                <a:latin typeface="Times New Roman" panose="02020603050405020304" pitchFamily="18" charset="0"/>
                <a:cs typeface="Times New Roman" panose="02020603050405020304" pitchFamily="18" charset="0"/>
              </a:rPr>
              <a:t>Has advantage of transitioning existing construction trades to Green Design Principles</a:t>
            </a:r>
            <a:endParaRPr lang="en-US" sz="2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651FC063-5EA9-49AF-AFAF-D68C9E82B23B}" type="slidenum">
              <a:rPr lang="en-US" smtClean="0"/>
              <a:pPr/>
              <a:t>7</a:t>
            </a:fld>
            <a:endParaRPr lang="en-US"/>
          </a:p>
        </p:txBody>
      </p:sp>
    </p:spTree>
    <p:extLst>
      <p:ext uri="{BB962C8B-B14F-4D97-AF65-F5344CB8AC3E}">
        <p14:creationId xmlns:p14="http://schemas.microsoft.com/office/powerpoint/2010/main" val="280564440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206845" cy="1143000"/>
          </a:xfrm>
        </p:spPr>
        <p:txBody>
          <a:bodyPr>
            <a:normAutofit/>
          </a:bodyPr>
          <a:lstStyle/>
          <a:p>
            <a:pPr algn="l"/>
            <a:r>
              <a:rPr lang="en-US" b="1" dirty="0" smtClean="0">
                <a:solidFill>
                  <a:schemeClr val="accent2">
                    <a:lumMod val="75000"/>
                  </a:schemeClr>
                </a:solidFill>
                <a:latin typeface="Times New Roman" panose="02020603050405020304" pitchFamily="18" charset="0"/>
                <a:cs typeface="Times New Roman" panose="02020603050405020304" pitchFamily="18" charset="0"/>
              </a:rPr>
              <a:t>Mission Statement</a:t>
            </a:r>
            <a:endParaRPr lang="en-US"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402012"/>
            <a:ext cx="5791104" cy="5226119"/>
          </a:xfrm>
        </p:spPr>
        <p:txBody>
          <a:bodyPr>
            <a:noAutofit/>
          </a:bodyPr>
          <a:lstStyle/>
          <a:p>
            <a:pPr marL="0" indent="0">
              <a:lnSpc>
                <a:spcPct val="150000"/>
              </a:lnSpc>
              <a:buNone/>
            </a:pPr>
            <a:r>
              <a:rPr lang="en-US" sz="2800" i="1" dirty="0" smtClean="0">
                <a:latin typeface="Times New Roman" panose="02020603050405020304" pitchFamily="18" charset="0"/>
                <a:cs typeface="Times New Roman" panose="02020603050405020304" pitchFamily="18" charset="0"/>
              </a:rPr>
              <a:t>Sustainable Tiny Homes in ECO-VILLAGES at NMSU and  in Las Cruces would be a profitable and low cost investment for local businesses. They would be a  valuable alternative for anyone who would like to live simply in a portable sustainable home and become self-reliant. </a:t>
            </a:r>
            <a:endParaRPr lang="en-US" sz="2800" i="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6630773" y="4612943"/>
            <a:ext cx="2440587" cy="2165466"/>
          </a:xfrm>
          <a:prstGeom prst="rect">
            <a:avLst/>
          </a:prstGeom>
        </p:spPr>
      </p:pic>
      <p:pic>
        <p:nvPicPr>
          <p:cNvPr id="5" name="Picture 4"/>
          <p:cNvPicPr>
            <a:picLocks noChangeAspect="1"/>
          </p:cNvPicPr>
          <p:nvPr/>
        </p:nvPicPr>
        <p:blipFill>
          <a:blip r:embed="rId3"/>
          <a:stretch>
            <a:fillRect/>
          </a:stretch>
        </p:blipFill>
        <p:spPr>
          <a:xfrm>
            <a:off x="6470531" y="154635"/>
            <a:ext cx="2582285" cy="2204875"/>
          </a:xfrm>
          <a:prstGeom prst="rect">
            <a:avLst/>
          </a:prstGeom>
        </p:spPr>
      </p:pic>
      <p:sp>
        <p:nvSpPr>
          <p:cNvPr id="6" name="Slide Number Placeholder 5"/>
          <p:cNvSpPr>
            <a:spLocks noGrp="1"/>
          </p:cNvSpPr>
          <p:nvPr>
            <p:ph type="sldNum" sz="quarter" idx="12"/>
          </p:nvPr>
        </p:nvSpPr>
        <p:spPr/>
        <p:txBody>
          <a:bodyPr/>
          <a:lstStyle/>
          <a:p>
            <a:fld id="{651FC063-5EA9-49AF-AFAF-D68C9E82B23B}" type="slidenum">
              <a:rPr lang="en-US" smtClean="0"/>
              <a:pPr/>
              <a:t>8</a:t>
            </a:fld>
            <a:endParaRPr lang="en-US"/>
          </a:p>
        </p:txBody>
      </p:sp>
    </p:spTree>
    <p:extLst>
      <p:ext uri="{BB962C8B-B14F-4D97-AF65-F5344CB8AC3E}">
        <p14:creationId xmlns:p14="http://schemas.microsoft.com/office/powerpoint/2010/main" val="127386941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671" y="152718"/>
            <a:ext cx="8713692" cy="781634"/>
          </a:xfrm>
        </p:spPr>
        <p:txBody>
          <a:bodyPr>
            <a:normAutofit fontScale="90000"/>
          </a:bodyPr>
          <a:lstStyle/>
          <a:p>
            <a:r>
              <a:rPr lang="en-US" b="1" dirty="0" smtClean="0">
                <a:solidFill>
                  <a:schemeClr val="accent2">
                    <a:lumMod val="75000"/>
                  </a:schemeClr>
                </a:solidFill>
                <a:latin typeface="Times New Roman" panose="02020603050405020304" pitchFamily="18" charset="0"/>
                <a:cs typeface="Times New Roman" panose="02020603050405020304" pitchFamily="18" charset="0"/>
              </a:rPr>
              <a:t>Eco-Village Concept, </a:t>
            </a:r>
            <a:r>
              <a:rPr lang="en-US" sz="1800" b="1" dirty="0" smtClean="0">
                <a:solidFill>
                  <a:schemeClr val="accent2">
                    <a:lumMod val="75000"/>
                  </a:schemeClr>
                </a:solidFill>
                <a:latin typeface="Times New Roman" panose="02020603050405020304" pitchFamily="18" charset="0"/>
                <a:cs typeface="Times New Roman" panose="02020603050405020304" pitchFamily="18" charset="0"/>
              </a:rPr>
              <a:t>founded by Vietnam Veterans of Austin</a:t>
            </a:r>
            <a:endParaRPr lang="en-US"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199" y="4698797"/>
            <a:ext cx="8360163" cy="2102293"/>
          </a:xfrm>
        </p:spPr>
        <p:txBody>
          <a:bodyPr>
            <a:normAutofit fontScale="70000" lnSpcReduction="20000"/>
          </a:bodyPr>
          <a:lstStyle/>
          <a:p>
            <a:pPr marL="0" indent="0">
              <a:buNone/>
            </a:pPr>
            <a:r>
              <a:rPr lang="en-US" dirty="0" smtClean="0">
                <a:latin typeface="Times New Roman" panose="02020603050405020304" pitchFamily="18" charset="0"/>
                <a:cs typeface="Times New Roman" panose="02020603050405020304" pitchFamily="18" charset="0"/>
              </a:rPr>
              <a:t>E.g. Austin TX started with 27 acres (now 200 homes): Mobile </a:t>
            </a:r>
            <a:r>
              <a:rPr lang="en-US" dirty="0">
                <a:latin typeface="Times New Roman" panose="02020603050405020304" pitchFamily="18" charset="0"/>
                <a:cs typeface="Times New Roman" panose="02020603050405020304" pitchFamily="18" charset="0"/>
              </a:rPr>
              <a:t>Loaves and Fishes’ Alan </a:t>
            </a:r>
            <a:r>
              <a:rPr lang="en-US" dirty="0" smtClean="0">
                <a:latin typeface="Times New Roman" panose="02020603050405020304" pitchFamily="18" charset="0"/>
                <a:cs typeface="Times New Roman" panose="02020603050405020304" pitchFamily="18" charset="0"/>
              </a:rPr>
              <a:t>Graham, </a:t>
            </a:r>
            <a:r>
              <a:rPr lang="en-US" dirty="0">
                <a:latin typeface="Times New Roman" panose="02020603050405020304" pitchFamily="18" charset="0"/>
                <a:cs typeface="Times New Roman" panose="02020603050405020304" pitchFamily="18" charset="0"/>
              </a:rPr>
              <a:t>says </a:t>
            </a:r>
            <a:r>
              <a:rPr lang="en-US" dirty="0" smtClean="0">
                <a:latin typeface="Times New Roman" panose="02020603050405020304" pitchFamily="18" charset="0"/>
                <a:cs typeface="Times New Roman" panose="02020603050405020304" pitchFamily="18" charset="0"/>
              </a:rPr>
              <a:t>‘one </a:t>
            </a:r>
            <a:r>
              <a:rPr lang="en-US" dirty="0">
                <a:latin typeface="Times New Roman" panose="02020603050405020304" pitchFamily="18" charset="0"/>
                <a:cs typeface="Times New Roman" panose="02020603050405020304" pitchFamily="18" charset="0"/>
              </a:rPr>
              <a:t>reason many in the nearby community are on board is because there will also be a bed and breakfast in the village and an Alamo </a:t>
            </a:r>
            <a:r>
              <a:rPr lang="en-US" dirty="0" err="1">
                <a:latin typeface="Times New Roman" panose="02020603050405020304" pitchFamily="18" charset="0"/>
                <a:cs typeface="Times New Roman" panose="02020603050405020304" pitchFamily="18" charset="0"/>
              </a:rPr>
              <a:t>Drafthouse</a:t>
            </a:r>
            <a:r>
              <a:rPr lang="en-US" dirty="0">
                <a:latin typeface="Times New Roman" panose="02020603050405020304" pitchFamily="18" charset="0"/>
                <a:cs typeface="Times New Roman" panose="02020603050405020304" pitchFamily="18" charset="0"/>
              </a:rPr>
              <a:t> outdoor movie theater. Graham adds that if 200 chronically homeless people get back on their feet, </a:t>
            </a:r>
            <a:r>
              <a:rPr lang="en-US" dirty="0" smtClean="0">
                <a:latin typeface="Times New Roman" panose="02020603050405020304" pitchFamily="18" charset="0"/>
                <a:cs typeface="Times New Roman" panose="02020603050405020304" pitchFamily="18" charset="0"/>
              </a:rPr>
              <a:t>it </a:t>
            </a:r>
            <a:r>
              <a:rPr lang="en-US" dirty="0">
                <a:latin typeface="Times New Roman" panose="02020603050405020304" pitchFamily="18" charset="0"/>
                <a:cs typeface="Times New Roman" panose="02020603050405020304" pitchFamily="18" charset="0"/>
              </a:rPr>
              <a:t>could save Central Texas taxpayers about $10 million a year.</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9494" y="934352"/>
            <a:ext cx="5827593" cy="3675059"/>
          </a:xfrm>
          <a:prstGeom prst="rect">
            <a:avLst/>
          </a:prstGeom>
        </p:spPr>
      </p:pic>
      <p:sp>
        <p:nvSpPr>
          <p:cNvPr id="4" name="Slide Number Placeholder 3"/>
          <p:cNvSpPr>
            <a:spLocks noGrp="1"/>
          </p:cNvSpPr>
          <p:nvPr>
            <p:ph type="sldNum" sz="quarter" idx="12"/>
          </p:nvPr>
        </p:nvSpPr>
        <p:spPr/>
        <p:txBody>
          <a:bodyPr/>
          <a:lstStyle/>
          <a:p>
            <a:r>
              <a:rPr lang="en-US" dirty="0" smtClean="0"/>
              <a:t>'</a:t>
            </a:r>
            <a:fld id="{651FC063-5EA9-49AF-AFAF-D68C9E82B23B}" type="slidenum">
              <a:rPr lang="en-US" smtClean="0"/>
              <a:pPr/>
              <a:t>9</a:t>
            </a:fld>
            <a:endParaRPr lang="en-US" dirty="0"/>
          </a:p>
        </p:txBody>
      </p:sp>
    </p:spTree>
    <p:extLst>
      <p:ext uri="{BB962C8B-B14F-4D97-AF65-F5344CB8AC3E}">
        <p14:creationId xmlns:p14="http://schemas.microsoft.com/office/powerpoint/2010/main" val="99096780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Equity</Template>
  <TotalTime>3456</TotalTime>
  <Words>1292</Words>
  <Application>Microsoft Macintosh PowerPoint</Application>
  <PresentationFormat>On-screen Show (4:3)</PresentationFormat>
  <Paragraphs>171</Paragraphs>
  <Slides>23</Slides>
  <Notes>3</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VETERANS’ ECO-VILLAGES of Las Cruces, New Mexico </vt:lpstr>
      <vt:lpstr>PowerPoint Presentation</vt:lpstr>
      <vt:lpstr>501(c)3  ANTENARRATIVE FOUNDATION</vt:lpstr>
      <vt:lpstr>Low Cost NMSU Veterans Eco-Village Project Teams</vt:lpstr>
      <vt:lpstr>Executive Summary: Our Aim Today</vt:lpstr>
      <vt:lpstr>Vision Statement</vt:lpstr>
      <vt:lpstr>Vision/Summary</vt:lpstr>
      <vt:lpstr>Mission Statement</vt:lpstr>
      <vt:lpstr>Eco-Village Concept, founded by Vietnam Veterans of Austin</vt:lpstr>
      <vt:lpstr>Partners</vt:lpstr>
      <vt:lpstr>INFRASTRUCTURE</vt:lpstr>
      <vt:lpstr>Water Treatment </vt:lpstr>
      <vt:lpstr>Two Eco-Villages Implementation</vt:lpstr>
      <vt:lpstr>9 Minute YouTube</vt:lpstr>
      <vt:lpstr>Phase 1 – Rodeo Property A Mountain</vt:lpstr>
      <vt:lpstr>PowerPoint Presentation</vt:lpstr>
      <vt:lpstr>PHASE II – Burn Lake</vt:lpstr>
      <vt:lpstr>PowerPoint Presentation</vt:lpstr>
      <vt:lpstr>We use HUD codes, NOT RV codes</vt:lpstr>
      <vt:lpstr>PowerPoint Presentation</vt:lpstr>
      <vt:lpstr>Code Analysis</vt:lpstr>
      <vt:lpstr>MICRO-ENTERPRISES POWERED BY VETERANS</vt:lpstr>
      <vt:lpstr>      Ladies and Gentleman, Thank you for your time today!  We seek your partnership for this initiative and hope that you will take it into consideration and vote to partner with us.  Contact David@davidboje.com</vt:lpstr>
    </vt:vector>
  </TitlesOfParts>
  <Company>NMSU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Boje</dc:creator>
  <cp:lastModifiedBy>David Boje</cp:lastModifiedBy>
  <cp:revision>75</cp:revision>
  <dcterms:created xsi:type="dcterms:W3CDTF">2016-02-22T15:55:15Z</dcterms:created>
  <dcterms:modified xsi:type="dcterms:W3CDTF">2016-12-01T04:52:22Z</dcterms:modified>
</cp:coreProperties>
</file>